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82" r:id="rId3"/>
    <p:sldId id="301" r:id="rId4"/>
    <p:sldId id="302" r:id="rId5"/>
    <p:sldId id="304" r:id="rId6"/>
    <p:sldId id="303" r:id="rId7"/>
    <p:sldId id="300" r:id="rId8"/>
    <p:sldId id="289" r:id="rId9"/>
    <p:sldId id="29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696CD-F53F-43C3-AA4B-EED9DA64CC57}" type="datetimeFigureOut">
              <a:rPr lang="it-IT" smtClean="0"/>
              <a:pPr/>
              <a:t>14/04/2017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B9F52-0A93-4B5B-AA36-3DE041DD9D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B9F52-0A93-4B5B-AA36-3DE041DD9D44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6FD3-DDE0-4EC9-84BD-95616A0DF148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2EC0-044D-40FD-965B-4A9F7EA9A3DF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B767-8A21-41E6-B217-B5A3C1550391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9F1C-B805-48F6-9F95-F54121A8DA6A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6B-29FB-4B14-B582-E9BE2BD4A874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4171-98A6-4FE7-BE41-7EB1217DA62B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18D3-C684-4EA5-905A-F3CEB1B05116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1CCD-6C1A-4753-8CEF-469850EC3046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8696-AC1E-49F0-8C65-AD9F4CB1658E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EE7-CB2F-4847-A56D-7C3D7BC109CB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9BC-17C0-4DC6-BE80-9EB84EA2DA67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B9DAE-8B30-4DF0-9062-113E945C324F}" type="datetime1">
              <a:rPr lang="it-IT" smtClean="0"/>
              <a:pPr/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153B-900D-4E5F-9D15-C3506FC619C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4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8206680" cy="2331691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Alternanza Scuola  Lavoro</a:t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Una didattica per nuove competenze</a:t>
            </a:r>
            <a:endParaRPr lang="it-IT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6400800" cy="1752600"/>
          </a:xfrm>
        </p:spPr>
        <p:txBody>
          <a:bodyPr/>
          <a:lstStyle/>
          <a:p>
            <a:pPr algn="r"/>
            <a:endParaRPr lang="it-IT" dirty="0" smtClean="0"/>
          </a:p>
          <a:p>
            <a:pPr algn="r"/>
            <a:endParaRPr lang="it-IT" dirty="0" smtClean="0"/>
          </a:p>
          <a:p>
            <a:pPr algn="r"/>
            <a:r>
              <a:rPr lang="it-I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Patrizia </a:t>
            </a:r>
            <a:r>
              <a:rPr lang="it-IT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Cuppini</a:t>
            </a:r>
            <a:endParaRPr lang="it-I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1712" y="301625"/>
            <a:ext cx="6586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Alternanza</a:t>
            </a:r>
            <a:r>
              <a:rPr lang="en-GB" sz="3200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scuola-lavoro</a:t>
            </a:r>
            <a:r>
              <a:rPr lang="en-GB" sz="3200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410308" y="1981200"/>
            <a:ext cx="8443546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32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32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nuove competenze con l’alternanza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32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t-IT" sz="32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32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2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occorre innovare anche le metodologie didattiche</a:t>
            </a:r>
            <a:endParaRPr lang="it-IT" sz="32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it-IT" alt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6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Bologna 5 aprile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1712" y="301625"/>
            <a:ext cx="6586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Alternanza</a:t>
            </a:r>
            <a:r>
              <a:rPr lang="en-GB" sz="3200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scuola-lavoro</a:t>
            </a:r>
            <a:endParaRPr lang="en-GB" sz="3200" dirty="0" smtClean="0">
              <a:solidFill>
                <a:srgbClr val="98480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Nuove competenze</a:t>
            </a:r>
            <a:r>
              <a:rPr lang="en-GB" sz="2800" b="1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410308" y="1981200"/>
            <a:ext cx="8443546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Cultura del lavoro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Orientamento/</a:t>
            </a:r>
            <a:r>
              <a:rPr lang="it-IT" sz="2800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riorientamento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fin dal I biennio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Motivazione/</a:t>
            </a:r>
            <a:r>
              <a:rPr lang="it-IT" sz="2800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rimotivazione</a:t>
            </a: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Personalizzazione dei percorsi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it-IT" alt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o 4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6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1712" y="301625"/>
            <a:ext cx="6586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Alternanza</a:t>
            </a:r>
            <a:r>
              <a:rPr lang="en-GB" sz="3200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scuola-lavoro</a:t>
            </a:r>
            <a:endParaRPr lang="en-GB" sz="3200" dirty="0" smtClean="0">
              <a:solidFill>
                <a:srgbClr val="98480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Nuove competenze</a:t>
            </a:r>
            <a:r>
              <a:rPr lang="en-GB" sz="2800" b="1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410308" y="1981200"/>
            <a:ext cx="8443546" cy="226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it-IT" alt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o 4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6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899592" y="3068960"/>
            <a:ext cx="5040560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99592" y="3645024"/>
            <a:ext cx="52517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Competenze in esito ai percorsi di studio </a:t>
            </a:r>
            <a:endParaRPr lang="it-IT" sz="2000" b="1" dirty="0"/>
          </a:p>
        </p:txBody>
      </p:sp>
      <p:sp>
        <p:nvSpPr>
          <p:cNvPr id="11" name="Ovale 10"/>
          <p:cNvSpPr/>
          <p:nvPr/>
        </p:nvSpPr>
        <p:spPr>
          <a:xfrm>
            <a:off x="3779912" y="2204864"/>
            <a:ext cx="4680520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067944" y="2924944"/>
            <a:ext cx="42017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Competenze richieste dal mondo</a:t>
            </a:r>
          </a:p>
          <a:p>
            <a:pPr algn="ctr"/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del lavoro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1712" y="301625"/>
            <a:ext cx="6586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Alternanza</a:t>
            </a:r>
            <a:r>
              <a:rPr lang="en-GB" sz="3200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scuola-lavoro</a:t>
            </a:r>
            <a:endParaRPr lang="en-GB" sz="3200" dirty="0" smtClean="0">
              <a:solidFill>
                <a:srgbClr val="98480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Nuove competenze</a:t>
            </a:r>
            <a:r>
              <a:rPr lang="en-GB" sz="2800" b="1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410308" y="1981200"/>
            <a:ext cx="8443546" cy="226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it-IT" alt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o 4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6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51520" y="2492896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Per coniugare le Competenze </a:t>
            </a:r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richieste dal </a:t>
            </a:r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mondo  del </a:t>
            </a:r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lavoro con </a:t>
            </a:r>
          </a:p>
          <a:p>
            <a:endParaRPr lang="it-IT" sz="2000" b="1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le Competenze in esito ai percorsi di studio occorre coinvolgere il </a:t>
            </a:r>
          </a:p>
          <a:p>
            <a:endParaRPr lang="it-IT" sz="2000" b="1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Consiglio di Classe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1712" y="301625"/>
            <a:ext cx="6586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Alternanza</a:t>
            </a:r>
            <a:r>
              <a:rPr lang="en-GB" sz="3200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scuola-lavoro</a:t>
            </a:r>
            <a:endParaRPr lang="en-GB" sz="3200" dirty="0" smtClean="0">
              <a:solidFill>
                <a:srgbClr val="98480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Nuove competenze</a:t>
            </a:r>
            <a:r>
              <a:rPr lang="en-GB" sz="2800" b="1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410308" y="1981200"/>
            <a:ext cx="8443546" cy="226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it-IT" alt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o 4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6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187624" y="1916832"/>
            <a:ext cx="66967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Arial" pitchFamily="34" charset="0"/>
                <a:cs typeface="Arial" pitchFamily="34" charset="0"/>
              </a:rPr>
              <a:t>Coinvolgimento del Consiglio di Classe:</a:t>
            </a:r>
          </a:p>
          <a:p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v"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colloquia con l’azienda/Ente/</a:t>
            </a:r>
            <a:r>
              <a:rPr lang="it-IT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impresa…</a:t>
            </a:r>
            <a:endParaRPr lang="it-IT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v"/>
            </a:pPr>
            <a:endParaRPr lang="it-IT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 coglie il valore formativo, non solo professionalizzante</a:t>
            </a:r>
          </a:p>
          <a:p>
            <a:pPr>
              <a:buFont typeface="Wingdings" pitchFamily="2" charset="2"/>
              <a:buChar char="v"/>
            </a:pPr>
            <a:endParaRPr lang="it-IT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lo traduce in competenze curricolari</a:t>
            </a:r>
          </a:p>
          <a:p>
            <a:pPr>
              <a:buFont typeface="Wingdings" pitchFamily="2" charset="2"/>
              <a:buChar char="v"/>
            </a:pPr>
            <a:endParaRPr lang="it-IT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valuta le competenze acquisite (insieme al tutor aziendale)</a:t>
            </a:r>
            <a:endParaRPr lang="it-IT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1712" y="301625"/>
            <a:ext cx="6586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Alternanza</a:t>
            </a:r>
            <a:r>
              <a:rPr lang="en-GB" sz="3200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scuola-lavoro</a:t>
            </a:r>
            <a:endParaRPr lang="en-GB" sz="3200" dirty="0" smtClean="0">
              <a:solidFill>
                <a:srgbClr val="98480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Innovazione didattica</a:t>
            </a:r>
            <a:r>
              <a:rPr lang="en-GB" sz="2800" b="1" dirty="0" smtClean="0">
                <a:solidFill>
                  <a:srgbClr val="984807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410308" y="1981200"/>
            <a:ext cx="8443546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Organizzativa (CTS, Dipartimenti, Docenti tutor,..)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Co-progettazione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scuola-impresa</a:t>
            </a: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Metodologie didattiche innovative: </a:t>
            </a:r>
            <a:r>
              <a:rPr lang="it-IT" sz="2800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Flipped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classroom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800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peer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education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, didattica </a:t>
            </a:r>
            <a:r>
              <a:rPr lang="it-IT" sz="2800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digitale…</a:t>
            </a: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it-IT" sz="2800" dirty="0" smtClean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Contaminazione di metodi/saperi anche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   per i docenti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it-IT" sz="28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it-IT" altLang="it-IT" sz="28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o 4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6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Coprogettazione</a:t>
            </a: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percorso di ricerca azione</a:t>
            </a:r>
            <a:endParaRPr lang="it-IT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coinvolge in modo attivo i tre attori principali : i docenti (e i consigli di classe), le imprese e i loro referenti, gli studenti</a:t>
            </a:r>
          </a:p>
          <a:p>
            <a:pPr marL="514350" indent="-514350">
              <a:buAutoNum type="alphaLcParenR"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 si fonda su un’analisi dei contesti, dei processi, delle dinamiche e delle esigenze delle imprese e delle professioni</a:t>
            </a:r>
          </a:p>
          <a:p>
            <a:pPr marL="514350" indent="-514350">
              <a:buAutoNum type="alphaLcParenR"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individua le </a:t>
            </a:r>
            <a:r>
              <a:rPr lang="it-IT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competenze target cui finalizzare i percorsi formativi dei giovani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6" name="Immagin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98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2274277" y="4406900"/>
            <a:ext cx="4677508" cy="876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Coprogettazione</a:t>
            </a: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percorso di ricerca azione</a:t>
            </a:r>
            <a:endParaRPr lang="it-IT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Verso l’alleanza scuola lavoro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11" name="Freccia in giù 10"/>
          <p:cNvSpPr/>
          <p:nvPr/>
        </p:nvSpPr>
        <p:spPr>
          <a:xfrm>
            <a:off x="3915508" y="2286000"/>
            <a:ext cx="1535723" cy="21209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7" name="Gruppo 6"/>
          <p:cNvGrpSpPr/>
          <p:nvPr/>
        </p:nvGrpSpPr>
        <p:grpSpPr>
          <a:xfrm>
            <a:off x="395536" y="188640"/>
            <a:ext cx="8568952" cy="6487121"/>
            <a:chOff x="395536" y="188640"/>
            <a:chExt cx="8568952" cy="6487121"/>
          </a:xfrm>
        </p:grpSpPr>
        <p:pic>
          <p:nvPicPr>
            <p:cNvPr id="8" name="Immagin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8344" y="4941168"/>
              <a:ext cx="1296144" cy="1734593"/>
            </a:xfrm>
            <a:prstGeom prst="rect">
              <a:avLst/>
            </a:prstGeom>
            <a:noFill/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5536" y="188640"/>
              <a:ext cx="1152128" cy="1152128"/>
            </a:xfrm>
            <a:prstGeom prst="rect">
              <a:avLst/>
            </a:prstGeom>
          </p:spPr>
        </p:pic>
      </p:grp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Bologna 5 aprile 2017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98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277</Words>
  <Application>Microsoft Office PowerPoint</Application>
  <PresentationFormat>Presentazione su schermo (4:3)</PresentationFormat>
  <Paragraphs>83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Alternanza Scuola  Lavoro  Una didattica per nuove competenze</vt:lpstr>
      <vt:lpstr>Diapositiva 2</vt:lpstr>
      <vt:lpstr>Diapositiva 3</vt:lpstr>
      <vt:lpstr>Diapositiva 4</vt:lpstr>
      <vt:lpstr>Diapositiva 5</vt:lpstr>
      <vt:lpstr>Diapositiva 6</vt:lpstr>
      <vt:lpstr>Diapositiva 7</vt:lpstr>
      <vt:lpstr>Coprogettazione Un percorso di ricerca azione</vt:lpstr>
      <vt:lpstr>Coprogettazione Un percorso di ricerca 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prp.cuppini</dc:creator>
  <cp:lastModifiedBy>Scuola</cp:lastModifiedBy>
  <cp:revision>61</cp:revision>
  <dcterms:created xsi:type="dcterms:W3CDTF">2012-06-04T15:06:24Z</dcterms:created>
  <dcterms:modified xsi:type="dcterms:W3CDTF">2017-04-14T13:14:06Z</dcterms:modified>
</cp:coreProperties>
</file>