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96" r:id="rId3"/>
    <p:sldId id="257" r:id="rId4"/>
    <p:sldId id="258" r:id="rId5"/>
    <p:sldId id="272" r:id="rId6"/>
    <p:sldId id="259" r:id="rId7"/>
    <p:sldId id="260" r:id="rId8"/>
    <p:sldId id="262" r:id="rId9"/>
    <p:sldId id="263" r:id="rId10"/>
    <p:sldId id="264" r:id="rId11"/>
    <p:sldId id="288" r:id="rId12"/>
    <p:sldId id="265" r:id="rId13"/>
    <p:sldId id="289" r:id="rId14"/>
    <p:sldId id="266" r:id="rId15"/>
    <p:sldId id="290" r:id="rId16"/>
    <p:sldId id="261" r:id="rId17"/>
    <p:sldId id="267" r:id="rId18"/>
    <p:sldId id="291" r:id="rId19"/>
    <p:sldId id="292" r:id="rId20"/>
    <p:sldId id="268" r:id="rId21"/>
    <p:sldId id="293" r:id="rId22"/>
    <p:sldId id="270" r:id="rId23"/>
    <p:sldId id="294" r:id="rId24"/>
    <p:sldId id="269" r:id="rId25"/>
    <p:sldId id="295" r:id="rId26"/>
    <p:sldId id="273" r:id="rId27"/>
    <p:sldId id="276" r:id="rId28"/>
    <p:sldId id="275" r:id="rId29"/>
    <p:sldId id="274" r:id="rId30"/>
    <p:sldId id="277" r:id="rId31"/>
    <p:sldId id="278" r:id="rId32"/>
    <p:sldId id="279" r:id="rId33"/>
    <p:sldId id="280" r:id="rId34"/>
    <p:sldId id="297" r:id="rId35"/>
    <p:sldId id="281" r:id="rId36"/>
    <p:sldId id="299" r:id="rId37"/>
    <p:sldId id="301" r:id="rId38"/>
    <p:sldId id="300" r:id="rId39"/>
    <p:sldId id="303" r:id="rId40"/>
    <p:sldId id="302" r:id="rId41"/>
    <p:sldId id="298" r:id="rId42"/>
    <p:sldId id="285" r:id="rId43"/>
    <p:sldId id="28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22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A0D028-9803-D04E-B322-164E4E6C38D7}" type="datetime1">
              <a:rPr lang="it-IT" smtClean="0"/>
              <a:t>23/02/16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Filomena Zamboli</a:t>
            </a: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6C7F5A-0AFC-E44C-8EBA-8243C0829AE9}" type="slidenum">
              <a:rPr lang="it-IT" smtClean="0"/>
              <a:t>‹n.›</a:t>
            </a:fld>
            <a:endParaRPr lang="it-IT"/>
          </a:p>
        </p:txBody>
      </p:sp>
    </p:spTree>
    <p:extLst>
      <p:ext uri="{BB962C8B-B14F-4D97-AF65-F5344CB8AC3E}">
        <p14:creationId xmlns:p14="http://schemas.microsoft.com/office/powerpoint/2010/main" val="236460655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F1C6E-0CAE-054F-A5A9-56977A6AD715}" type="datetime1">
              <a:rPr lang="it-IT" smtClean="0"/>
              <a:t>23/02/16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Filomena Zamboli</a:t>
            </a: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BE8246-8B8B-C44A-AEF5-C34D749D61FD}" type="slidenum">
              <a:rPr lang="it-IT" smtClean="0"/>
              <a:t>‹n.›</a:t>
            </a:fld>
            <a:endParaRPr lang="it-IT"/>
          </a:p>
        </p:txBody>
      </p:sp>
    </p:spTree>
    <p:extLst>
      <p:ext uri="{BB962C8B-B14F-4D97-AF65-F5344CB8AC3E}">
        <p14:creationId xmlns:p14="http://schemas.microsoft.com/office/powerpoint/2010/main" val="613281640"/>
      </p:ext>
    </p:extLst>
  </p:cSld>
  <p:clrMap bg1="lt1" tx1="dk1" bg2="lt2" tx2="dk2" accent1="accent1" accent2="accent2" accent3="accent3" accent4="accent4" accent5="accent5" accent6="accent6" hlink="hlink" folHlink="folHlink"/>
  <p:hf sldNum="0"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Filomena Zamboli</a:t>
            </a:r>
            <a:endParaRPr lang="it-IT"/>
          </a:p>
        </p:txBody>
      </p:sp>
    </p:spTree>
    <p:extLst>
      <p:ext uri="{BB962C8B-B14F-4D97-AF65-F5344CB8AC3E}">
        <p14:creationId xmlns:p14="http://schemas.microsoft.com/office/powerpoint/2010/main" val="3535456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it-IT" smtClean="0"/>
              <a:t>Fare clic per modificare stile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78335C8C-26B6-174C-A46D-D81C50E836B0}" type="datetime1">
              <a:rPr lang="it-IT" smtClean="0"/>
              <a:t>23/02/16</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a:t>
            </a:fld>
            <a:endParaRPr lang="en-US" dirty="0"/>
          </a:p>
        </p:txBody>
      </p:sp>
      <p:sp>
        <p:nvSpPr>
          <p:cNvPr id="9" name="Footer Placeholder 8"/>
          <p:cNvSpPr>
            <a:spLocks noGrp="1"/>
          </p:cNvSpPr>
          <p:nvPr>
            <p:ph type="ftr" sz="quarter" idx="12"/>
          </p:nvPr>
        </p:nvSpPr>
        <p:spPr/>
        <p:txBody>
          <a:bodyPr/>
          <a:lstStyle/>
          <a:p>
            <a:r>
              <a:rPr lang="en-US" smtClean="0"/>
              <a:t>Filomena Zamboli</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D9195F8-961A-8348-8CC1-F0E9C6EEA01D}" type="datetime1">
              <a:rPr lang="it-IT" smtClean="0"/>
              <a:t>23/02/16</a:t>
            </a:fld>
            <a:endParaRPr lang="en-US"/>
          </a:p>
        </p:txBody>
      </p:sp>
      <p:sp>
        <p:nvSpPr>
          <p:cNvPr id="5" name="Footer Placeholder 4"/>
          <p:cNvSpPr>
            <a:spLocks noGrp="1"/>
          </p:cNvSpPr>
          <p:nvPr>
            <p:ph type="ftr" sz="quarter" idx="11"/>
          </p:nvPr>
        </p:nvSpPr>
        <p:spPr/>
        <p:txBody>
          <a:bodyPr/>
          <a:lstStyle/>
          <a:p>
            <a:r>
              <a:rPr lang="en-US" smtClean="0"/>
              <a:t>Filomena Zamboli</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61A31C9-BCB4-3D47-BC5F-72E2C3285261}" type="datetime1">
              <a:rPr lang="it-IT" smtClean="0"/>
              <a:t>23/02/16</a:t>
            </a:fld>
            <a:endParaRPr lang="en-US"/>
          </a:p>
        </p:txBody>
      </p:sp>
      <p:sp>
        <p:nvSpPr>
          <p:cNvPr id="5" name="Footer Placeholder 4"/>
          <p:cNvSpPr>
            <a:spLocks noGrp="1"/>
          </p:cNvSpPr>
          <p:nvPr>
            <p:ph type="ftr" sz="quarter" idx="11"/>
          </p:nvPr>
        </p:nvSpPr>
        <p:spPr/>
        <p:txBody>
          <a:bodyPr/>
          <a:lstStyle/>
          <a:p>
            <a:r>
              <a:rPr lang="en-US" smtClean="0"/>
              <a:t>Filomena Zamboli</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p>
            <a:fld id="{2720363E-76E1-F94E-87F8-5718AC7F373C}" type="datetime1">
              <a:rPr lang="it-IT" smtClean="0"/>
              <a:t>23/02/16</a:t>
            </a:fld>
            <a:endParaRPr lang="en-US"/>
          </a:p>
        </p:txBody>
      </p:sp>
      <p:sp>
        <p:nvSpPr>
          <p:cNvPr id="5" name="Footer Placeholder 4"/>
          <p:cNvSpPr>
            <a:spLocks noGrp="1"/>
          </p:cNvSpPr>
          <p:nvPr>
            <p:ph type="ftr" sz="quarter" idx="11"/>
          </p:nvPr>
        </p:nvSpPr>
        <p:spPr/>
        <p:txBody>
          <a:bodyPr/>
          <a:lstStyle/>
          <a:p>
            <a:r>
              <a:rPr lang="en-US" smtClean="0"/>
              <a:t>Filomena Zamboli</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smtClean="0"/>
              <a:t>Fare clic per modificare stile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8E92CE00-C19B-324A-943D-C5340D19ECBF}" type="datetime1">
              <a:rPr lang="it-IT" smtClean="0"/>
              <a:t>23/02/16</a:t>
            </a:fld>
            <a:endParaRPr lang="en-US"/>
          </a:p>
        </p:txBody>
      </p:sp>
      <p:sp>
        <p:nvSpPr>
          <p:cNvPr id="5" name="Footer Placeholder 4"/>
          <p:cNvSpPr>
            <a:spLocks noGrp="1"/>
          </p:cNvSpPr>
          <p:nvPr>
            <p:ph type="ftr" sz="quarter" idx="11"/>
          </p:nvPr>
        </p:nvSpPr>
        <p:spPr/>
        <p:txBody>
          <a:bodyPr/>
          <a:lstStyle/>
          <a:p>
            <a:r>
              <a:rPr lang="en-US" smtClean="0"/>
              <a:t>Filomena Zamboli</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5" name="Date Placeholder 4"/>
          <p:cNvSpPr>
            <a:spLocks noGrp="1"/>
          </p:cNvSpPr>
          <p:nvPr>
            <p:ph type="dt" sz="half" idx="10"/>
          </p:nvPr>
        </p:nvSpPr>
        <p:spPr/>
        <p:txBody>
          <a:bodyPr/>
          <a:lstStyle/>
          <a:p>
            <a:fld id="{30C76D7F-D3A1-154A-93A2-78303126D1C1}" type="datetime1">
              <a:rPr lang="it-IT" smtClean="0"/>
              <a:t>23/02/16</a:t>
            </a:fld>
            <a:endParaRPr lang="en-US"/>
          </a:p>
        </p:txBody>
      </p:sp>
      <p:sp>
        <p:nvSpPr>
          <p:cNvPr id="6" name="Footer Placeholder 5"/>
          <p:cNvSpPr>
            <a:spLocks noGrp="1"/>
          </p:cNvSpPr>
          <p:nvPr>
            <p:ph type="ftr" sz="quarter" idx="11"/>
          </p:nvPr>
        </p:nvSpPr>
        <p:spPr/>
        <p:txBody>
          <a:bodyPr/>
          <a:lstStyle/>
          <a:p>
            <a:r>
              <a:rPr lang="en-US" smtClean="0"/>
              <a:t>Filomena Zamboli</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0176D64F-269A-A443-9D0F-C9223E4ADBB9}" type="datetime1">
              <a:rPr lang="it-IT" smtClean="0"/>
              <a:t>23/02/16</a:t>
            </a:fld>
            <a:endParaRPr lang="en-US"/>
          </a:p>
        </p:txBody>
      </p:sp>
      <p:sp>
        <p:nvSpPr>
          <p:cNvPr id="8" name="Footer Placeholder 7"/>
          <p:cNvSpPr>
            <a:spLocks noGrp="1"/>
          </p:cNvSpPr>
          <p:nvPr>
            <p:ph type="ftr" sz="quarter" idx="11"/>
          </p:nvPr>
        </p:nvSpPr>
        <p:spPr/>
        <p:txBody>
          <a:bodyPr/>
          <a:lstStyle/>
          <a:p>
            <a:r>
              <a:rPr lang="en-US" smtClean="0"/>
              <a:t>Filomena Zamboli</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024C65F3-BC4C-BC45-9C28-D3179352958C}" type="datetime1">
              <a:rPr lang="it-IT" smtClean="0"/>
              <a:t>23/02/16</a:t>
            </a:fld>
            <a:endParaRPr lang="en-US"/>
          </a:p>
        </p:txBody>
      </p:sp>
      <p:sp>
        <p:nvSpPr>
          <p:cNvPr id="4" name="Footer Placeholder 3"/>
          <p:cNvSpPr>
            <a:spLocks noGrp="1"/>
          </p:cNvSpPr>
          <p:nvPr>
            <p:ph type="ftr" sz="quarter" idx="11"/>
          </p:nvPr>
        </p:nvSpPr>
        <p:spPr/>
        <p:txBody>
          <a:bodyPr/>
          <a:lstStyle/>
          <a:p>
            <a:r>
              <a:rPr lang="en-US" smtClean="0"/>
              <a:t>Filomena Zamboli</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9DF43-73D1-AD4F-9AF3-F87CC33D071D}" type="datetime1">
              <a:rPr lang="it-IT" smtClean="0"/>
              <a:t>23/02/16</a:t>
            </a:fld>
            <a:endParaRPr lang="en-US"/>
          </a:p>
        </p:txBody>
      </p:sp>
      <p:sp>
        <p:nvSpPr>
          <p:cNvPr id="3" name="Footer Placeholder 2"/>
          <p:cNvSpPr>
            <a:spLocks noGrp="1"/>
          </p:cNvSpPr>
          <p:nvPr>
            <p:ph type="ftr" sz="quarter" idx="11"/>
          </p:nvPr>
        </p:nvSpPr>
        <p:spPr/>
        <p:txBody>
          <a:bodyPr/>
          <a:lstStyle/>
          <a:p>
            <a:r>
              <a:rPr lang="en-US" smtClean="0"/>
              <a:t>Filomena Zamboli</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it-IT" smtClean="0"/>
              <a:t>Fare clic per modificare stile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10055F30-8E76-AD48-AB55-0C35181C8960}" type="datetime1">
              <a:rPr lang="it-IT" smtClean="0"/>
              <a:t>23/02/16</a:t>
            </a:fld>
            <a:endParaRPr lang="en-US"/>
          </a:p>
        </p:txBody>
      </p:sp>
      <p:sp>
        <p:nvSpPr>
          <p:cNvPr id="6" name="Footer Placeholder 5"/>
          <p:cNvSpPr>
            <a:spLocks noGrp="1"/>
          </p:cNvSpPr>
          <p:nvPr>
            <p:ph type="ftr" sz="quarter" idx="11"/>
          </p:nvPr>
        </p:nvSpPr>
        <p:spPr/>
        <p:txBody>
          <a:bodyPr/>
          <a:lstStyle/>
          <a:p>
            <a:r>
              <a:rPr lang="en-US" smtClean="0"/>
              <a:t>Filomena Zamboli</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it-IT" smtClean="0"/>
              <a:t>Fare clic per modificare stile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118DF6EA-147D-B541-B54D-61CCD3D71C89}" type="datetime1">
              <a:rPr lang="it-IT" smtClean="0"/>
              <a:t>23/02/16</a:t>
            </a:fld>
            <a:endParaRPr lang="en-US"/>
          </a:p>
        </p:txBody>
      </p:sp>
      <p:sp>
        <p:nvSpPr>
          <p:cNvPr id="6" name="Footer Placeholder 5"/>
          <p:cNvSpPr>
            <a:spLocks noGrp="1"/>
          </p:cNvSpPr>
          <p:nvPr>
            <p:ph type="ftr" sz="quarter" idx="11"/>
          </p:nvPr>
        </p:nvSpPr>
        <p:spPr/>
        <p:txBody>
          <a:bodyPr/>
          <a:lstStyle/>
          <a:p>
            <a:r>
              <a:rPr lang="en-US" smtClean="0"/>
              <a:t>Filomena Zamboli</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623B95A-0B23-3845-9043-5E851FA4A4D7}" type="datetime1">
              <a:rPr lang="it-IT" smtClean="0"/>
              <a:t>23/02/16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Filomena Zamboli</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struzione.it/snv/docenti_faq.s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PIC282O.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7222" y="-1397114"/>
            <a:ext cx="5994400" cy="6070600"/>
          </a:xfrm>
          <a:prstGeom prst="rect">
            <a:avLst/>
          </a:prstGeom>
        </p:spPr>
      </p:pic>
      <p:sp>
        <p:nvSpPr>
          <p:cNvPr id="2" name="Titolo 1"/>
          <p:cNvSpPr>
            <a:spLocks noGrp="1"/>
          </p:cNvSpPr>
          <p:nvPr>
            <p:ph type="ctrTitle"/>
          </p:nvPr>
        </p:nvSpPr>
        <p:spPr/>
        <p:txBody>
          <a:bodyPr/>
          <a:lstStyle/>
          <a:p>
            <a:r>
              <a:rPr lang="it-IT" sz="5400" dirty="0" smtClean="0">
                <a:effectLst/>
              </a:rPr>
              <a:t>NUOVO </a:t>
            </a:r>
            <a:r>
              <a:rPr lang="it-IT" sz="5400" dirty="0">
                <a:effectLst/>
              </a:rPr>
              <a:t>COMITATO PER LA VALUTAZIONE DEI </a:t>
            </a:r>
            <a:r>
              <a:rPr lang="it-IT" sz="5400" dirty="0" smtClean="0">
                <a:effectLst/>
              </a:rPr>
              <a:t>DOCENTI </a:t>
            </a:r>
            <a:endParaRPr lang="it-IT" sz="5400" dirty="0"/>
          </a:p>
        </p:txBody>
      </p:sp>
      <p:sp>
        <p:nvSpPr>
          <p:cNvPr id="3" name="Sottotitolo 2"/>
          <p:cNvSpPr>
            <a:spLocks noGrp="1"/>
          </p:cNvSpPr>
          <p:nvPr>
            <p:ph type="subTitle" idx="1"/>
          </p:nvPr>
        </p:nvSpPr>
        <p:spPr/>
        <p:txBody>
          <a:bodyPr>
            <a:normAutofit/>
          </a:bodyPr>
          <a:lstStyle/>
          <a:p>
            <a:r>
              <a:rPr lang="it-IT" sz="3600" b="1" dirty="0">
                <a:ln w="10541" cmpd="sng">
                  <a:solidFill>
                    <a:schemeClr val="accent1">
                      <a:shade val="88000"/>
                      <a:satMod val="110000"/>
                    </a:schemeClr>
                  </a:solidFill>
                  <a:prstDash val="solid"/>
                </a:ln>
                <a:solidFill>
                  <a:srgbClr val="0000FF"/>
                </a:solidFill>
              </a:rPr>
              <a:t>UNA OPPORTUNITÀ </a:t>
            </a:r>
          </a:p>
        </p:txBody>
      </p:sp>
      <p:sp>
        <p:nvSpPr>
          <p:cNvPr id="7" name="Segnaposto piè di pagina 6"/>
          <p:cNvSpPr>
            <a:spLocks noGrp="1"/>
          </p:cNvSpPr>
          <p:nvPr>
            <p:ph type="ftr" sz="quarter" idx="12"/>
          </p:nvPr>
        </p:nvSpPr>
        <p:spPr/>
        <p:txBody>
          <a:bodyPr/>
          <a:lstStyle/>
          <a:p>
            <a:r>
              <a:rPr lang="en-US" smtClean="0"/>
              <a:t>Filomena Zamboli</a:t>
            </a:r>
            <a:endParaRPr lang="en-US" dirty="0"/>
          </a:p>
        </p:txBody>
      </p:sp>
    </p:spTree>
    <p:extLst>
      <p:ext uri="{BB962C8B-B14F-4D97-AF65-F5344CB8AC3E}">
        <p14:creationId xmlns:p14="http://schemas.microsoft.com/office/powerpoint/2010/main" val="299968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1642"/>
            <a:ext cx="8229600" cy="911687"/>
          </a:xfrm>
        </p:spPr>
        <p:txBody>
          <a:bodyPr/>
          <a:lstStyle/>
          <a:p>
            <a:r>
              <a:rPr lang="it-IT" dirty="0"/>
              <a:t/>
            </a:r>
            <a:br>
              <a:rPr lang="it-IT" dirty="0"/>
            </a:br>
            <a:r>
              <a:rPr lang="it-IT" sz="6000" dirty="0" smtClean="0"/>
              <a:t>durata</a:t>
            </a:r>
            <a:endParaRPr lang="it-IT" sz="6000" dirty="0"/>
          </a:p>
        </p:txBody>
      </p:sp>
      <p:sp>
        <p:nvSpPr>
          <p:cNvPr id="3" name="Segnaposto contenuto 2"/>
          <p:cNvSpPr>
            <a:spLocks noGrp="1"/>
          </p:cNvSpPr>
          <p:nvPr>
            <p:ph idx="1"/>
          </p:nvPr>
        </p:nvSpPr>
        <p:spPr/>
        <p:txBody>
          <a:bodyPr>
            <a:normAutofit/>
          </a:bodyPr>
          <a:lstStyle/>
          <a:p>
            <a:pPr algn="just"/>
            <a:endParaRPr lang="it-IT" dirty="0" smtClean="0"/>
          </a:p>
          <a:p>
            <a:pPr algn="just"/>
            <a:r>
              <a:rPr lang="it-IT" dirty="0" smtClean="0"/>
              <a:t>Il </a:t>
            </a:r>
            <a:r>
              <a:rPr lang="it-IT" dirty="0"/>
              <a:t>Comitato così formato </a:t>
            </a:r>
            <a:r>
              <a:rPr lang="it-IT" dirty="0" smtClean="0"/>
              <a:t>resterà </a:t>
            </a:r>
            <a:r>
              <a:rPr lang="it-IT" dirty="0"/>
              <a:t>in carica non </a:t>
            </a:r>
            <a:r>
              <a:rPr lang="it-IT" dirty="0" smtClean="0"/>
              <a:t>più </a:t>
            </a:r>
            <a:r>
              <a:rPr lang="it-IT" dirty="0"/>
              <a:t>per uno ma per </a:t>
            </a:r>
            <a:r>
              <a:rPr lang="it-IT" b="1" dirty="0">
                <a:solidFill>
                  <a:srgbClr val="0000FF"/>
                </a:solidFill>
              </a:rPr>
              <a:t>tre anni </a:t>
            </a:r>
            <a:r>
              <a:rPr lang="it-IT" dirty="0"/>
              <a:t>ed è validamente costituito, e quindi </a:t>
            </a:r>
            <a:r>
              <a:rPr lang="it-IT" dirty="0" smtClean="0"/>
              <a:t>può </a:t>
            </a:r>
            <a:r>
              <a:rPr lang="it-IT" dirty="0"/>
              <a:t>funzionare, «anche nel caso in cui non tutte le componenti abbiano espresso la propria rappresentanza»; è la </a:t>
            </a:r>
            <a:r>
              <a:rPr lang="it-IT" b="1" i="1" dirty="0"/>
              <a:t>FAQ n. 13 </a:t>
            </a:r>
            <a:r>
              <a:rPr lang="it-IT" dirty="0"/>
              <a:t>a chiarirlo, richiamando integralmente l’art. 37 del Testo Unico</a:t>
            </a:r>
            <a:r>
              <a:rPr lang="it-IT" dirty="0" smtClean="0"/>
              <a:t>.</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6785567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41882"/>
            <a:ext cx="8229600" cy="1258318"/>
          </a:xfrm>
        </p:spPr>
        <p:txBody>
          <a:bodyPr/>
          <a:lstStyle/>
          <a:p>
            <a:r>
              <a:rPr lang="it-IT" sz="6000" dirty="0" smtClean="0"/>
              <a:t>validità</a:t>
            </a:r>
            <a:endParaRPr lang="it-IT" sz="6000"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 </a:t>
            </a:r>
            <a:r>
              <a:rPr lang="it-IT" dirty="0"/>
              <a:t>Sempre con riferimento al citato art. 37, la </a:t>
            </a:r>
            <a:r>
              <a:rPr lang="it-IT" b="1" i="1" dirty="0"/>
              <a:t>FAQ n. 15 </a:t>
            </a:r>
            <a:r>
              <a:rPr lang="it-IT" dirty="0"/>
              <a:t>ricorda che una seduta del Comitato «è valida quando interviene almeno la metà più uno dei componenti in carica» e le deliberazioni «sono adottate a maggioranza assoluta dei voti validamente espressi dai componenti presenti». </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5156592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Competenze </a:t>
            </a:r>
            <a:br>
              <a:rPr lang="it-IT" dirty="0"/>
            </a:br>
            <a:endParaRPr lang="it-IT" dirty="0"/>
          </a:p>
        </p:txBody>
      </p:sp>
      <p:sp>
        <p:nvSpPr>
          <p:cNvPr id="3" name="Segnaposto contenuto 2"/>
          <p:cNvSpPr>
            <a:spLocks noGrp="1"/>
          </p:cNvSpPr>
          <p:nvPr>
            <p:ph idx="1"/>
          </p:nvPr>
        </p:nvSpPr>
        <p:spPr>
          <a:xfrm>
            <a:off x="457200" y="1318690"/>
            <a:ext cx="8229600" cy="4807473"/>
          </a:xfrm>
        </p:spPr>
        <p:txBody>
          <a:bodyPr>
            <a:normAutofit fontScale="85000" lnSpcReduction="20000"/>
          </a:bodyPr>
          <a:lstStyle/>
          <a:p>
            <a:pPr marL="0" indent="0">
              <a:buNone/>
            </a:pPr>
            <a:r>
              <a:rPr lang="it-IT" dirty="0" smtClean="0"/>
              <a:t>Restano </a:t>
            </a:r>
            <a:r>
              <a:rPr lang="it-IT" b="1" u="sng" dirty="0"/>
              <a:t>le competenze </a:t>
            </a:r>
            <a:r>
              <a:rPr lang="it-IT" b="1" u="sng" dirty="0" smtClean="0"/>
              <a:t>già </a:t>
            </a:r>
            <a:r>
              <a:rPr lang="it-IT" b="1" u="sng" dirty="0"/>
              <a:t>sancite nel Testo Unico</a:t>
            </a:r>
            <a:r>
              <a:rPr lang="it-IT" dirty="0"/>
              <a:t>: </a:t>
            </a:r>
          </a:p>
          <a:p>
            <a:pPr marL="0" indent="0">
              <a:buNone/>
            </a:pPr>
            <a:endParaRPr lang="it-IT" dirty="0" smtClean="0"/>
          </a:p>
          <a:p>
            <a:pPr marL="0" indent="0">
              <a:buNone/>
            </a:pPr>
            <a:r>
              <a:rPr lang="it-IT" dirty="0" smtClean="0"/>
              <a:t> </a:t>
            </a:r>
            <a:r>
              <a:rPr lang="it-IT" dirty="0"/>
              <a:t> «parere sul </a:t>
            </a:r>
            <a:r>
              <a:rPr lang="it-IT" b="1" i="1" dirty="0"/>
              <a:t>superamento del periodo di formazione e di prova </a:t>
            </a:r>
            <a:r>
              <a:rPr lang="it-IT" dirty="0"/>
              <a:t>per il personale docente»; funzione per la quale la composizione è ridotta al dirigente scolastico e i soli docenti, integrati dal tutor del neo- assunto; </a:t>
            </a:r>
          </a:p>
          <a:p>
            <a:pPr marL="0" indent="0">
              <a:buNone/>
            </a:pPr>
            <a:endParaRPr lang="it-IT" dirty="0" smtClean="0"/>
          </a:p>
          <a:p>
            <a:pPr marL="0" indent="0">
              <a:buNone/>
            </a:pPr>
            <a:r>
              <a:rPr lang="it-IT" dirty="0" smtClean="0"/>
              <a:t> </a:t>
            </a:r>
            <a:r>
              <a:rPr lang="it-IT" dirty="0"/>
              <a:t> </a:t>
            </a:r>
            <a:r>
              <a:rPr lang="it-IT" b="1" i="1" dirty="0"/>
              <a:t>valutazione del servizio </a:t>
            </a:r>
            <a:r>
              <a:rPr lang="it-IT" dirty="0"/>
              <a:t>a richiesta dell’interessato (ex art. 448); </a:t>
            </a:r>
          </a:p>
          <a:p>
            <a:pPr marL="0" indent="0">
              <a:buNone/>
            </a:pPr>
            <a:endParaRPr lang="it-IT" dirty="0" smtClean="0"/>
          </a:p>
          <a:p>
            <a:pPr marL="0" indent="0">
              <a:buNone/>
            </a:pPr>
            <a:r>
              <a:rPr lang="it-IT" dirty="0" smtClean="0"/>
              <a:t> </a:t>
            </a:r>
            <a:r>
              <a:rPr lang="it-IT" dirty="0"/>
              <a:t> </a:t>
            </a:r>
            <a:r>
              <a:rPr lang="it-IT" b="1" i="1" dirty="0"/>
              <a:t>riabilitazione del personale docente </a:t>
            </a:r>
            <a:r>
              <a:rPr lang="it-IT" dirty="0"/>
              <a:t>(ex art. 501). </a:t>
            </a:r>
          </a:p>
          <a:p>
            <a:pPr marL="0" indent="0">
              <a:buNone/>
            </a:pPr>
            <a:endParaRPr lang="it-IT" dirty="0" smtClean="0"/>
          </a:p>
          <a:p>
            <a:pPr marL="0" indent="0">
              <a:buNone/>
            </a:pPr>
            <a:r>
              <a:rPr lang="it-IT" dirty="0" smtClean="0"/>
              <a:t>A </a:t>
            </a:r>
            <a:r>
              <a:rPr lang="it-IT" dirty="0"/>
              <a:t>queste si </a:t>
            </a:r>
            <a:r>
              <a:rPr lang="it-IT" dirty="0" smtClean="0"/>
              <a:t>affianca:</a:t>
            </a:r>
          </a:p>
          <a:p>
            <a:r>
              <a:rPr lang="it-IT" dirty="0" smtClean="0"/>
              <a:t>l’individuazione </a:t>
            </a:r>
            <a:r>
              <a:rPr lang="it-IT" dirty="0"/>
              <a:t>dei «</a:t>
            </a:r>
            <a:r>
              <a:rPr lang="it-IT" b="1" i="1" dirty="0"/>
              <a:t>criteri per la valorizzazione dei docenti</a:t>
            </a:r>
            <a:r>
              <a:rPr lang="it-IT" dirty="0"/>
              <a:t>» sulla base dei quali il dirigente scolastico </a:t>
            </a:r>
            <a:r>
              <a:rPr lang="it-IT" dirty="0" smtClean="0"/>
              <a:t>assegnerà </a:t>
            </a:r>
            <a:r>
              <a:rPr lang="it-IT" dirty="0"/>
              <a:t>il bonus di cui al comma 126 (200mln di euro complessivi stanziati ogni anno a partire dal 2016)</a:t>
            </a:r>
            <a:r>
              <a:rPr lang="it-IT" dirty="0" smtClean="0"/>
              <a:t>.</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7899854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5602"/>
            <a:ext cx="8229600" cy="1090768"/>
          </a:xfrm>
        </p:spPr>
        <p:txBody>
          <a:bodyPr/>
          <a:lstStyle/>
          <a:p>
            <a:r>
              <a:rPr lang="it-IT" dirty="0" smtClean="0"/>
              <a:t>Competenze</a:t>
            </a:r>
            <a:r>
              <a:rPr lang="it-IT" sz="6000" dirty="0" smtClean="0"/>
              <a:t>: le aree</a:t>
            </a:r>
            <a:endParaRPr lang="it-IT" sz="6000" dirty="0"/>
          </a:p>
        </p:txBody>
      </p:sp>
      <p:sp>
        <p:nvSpPr>
          <p:cNvPr id="3" name="Segnaposto contenuto 2"/>
          <p:cNvSpPr>
            <a:spLocks noGrp="1"/>
          </p:cNvSpPr>
          <p:nvPr>
            <p:ph idx="1"/>
          </p:nvPr>
        </p:nvSpPr>
        <p:spPr/>
        <p:txBody>
          <a:bodyPr>
            <a:normAutofit lnSpcReduction="10000"/>
          </a:bodyPr>
          <a:lstStyle/>
          <a:p>
            <a:pPr marL="0" indent="0" algn="ctr">
              <a:buNone/>
            </a:pPr>
            <a:r>
              <a:rPr lang="it-IT" dirty="0" smtClean="0"/>
              <a:t>Le </a:t>
            </a:r>
            <a:r>
              <a:rPr lang="it-IT" dirty="0"/>
              <a:t>aree </a:t>
            </a:r>
            <a:r>
              <a:rPr lang="it-IT" dirty="0" smtClean="0"/>
              <a:t>dell’attività </a:t>
            </a:r>
            <a:r>
              <a:rPr lang="it-IT" dirty="0"/>
              <a:t>professionale del docente all’interno delle quali il Comitato </a:t>
            </a:r>
            <a:r>
              <a:rPr lang="it-IT" dirty="0" smtClean="0"/>
              <a:t>dovrà </a:t>
            </a:r>
            <a:r>
              <a:rPr lang="it-IT" dirty="0"/>
              <a:t>individuare i criteri in questione sono indicate al comma 3 del nuovo art. </a:t>
            </a:r>
            <a:r>
              <a:rPr lang="it-IT" dirty="0" smtClean="0"/>
              <a:t>11: </a:t>
            </a:r>
            <a:endParaRPr lang="it-IT" dirty="0"/>
          </a:p>
          <a:p>
            <a:pPr marL="0" indent="0">
              <a:buNone/>
            </a:pPr>
            <a:r>
              <a:rPr lang="it-IT" dirty="0"/>
              <a:t>  </a:t>
            </a:r>
            <a:r>
              <a:rPr lang="it-IT" i="1" dirty="0" smtClean="0">
                <a:solidFill>
                  <a:srgbClr val="0000FF"/>
                </a:solidFill>
              </a:rPr>
              <a:t>attività </a:t>
            </a:r>
            <a:r>
              <a:rPr lang="it-IT" i="1" dirty="0">
                <a:solidFill>
                  <a:srgbClr val="0000FF"/>
                </a:solidFill>
              </a:rPr>
              <a:t>in classe </a:t>
            </a:r>
            <a:r>
              <a:rPr lang="it-IT" dirty="0"/>
              <a:t>(</a:t>
            </a:r>
            <a:r>
              <a:rPr lang="it-IT" dirty="0" smtClean="0"/>
              <a:t>qualità </a:t>
            </a:r>
            <a:r>
              <a:rPr lang="it-IT" dirty="0"/>
              <a:t>dell’insegnamento e successo scolastico-formativo degli allievi); </a:t>
            </a:r>
          </a:p>
          <a:p>
            <a:pPr marL="0" indent="0">
              <a:buNone/>
            </a:pPr>
            <a:endParaRPr lang="it-IT" dirty="0" smtClean="0"/>
          </a:p>
          <a:p>
            <a:pPr marL="0" indent="0">
              <a:buNone/>
            </a:pPr>
            <a:r>
              <a:rPr lang="it-IT" dirty="0" smtClean="0"/>
              <a:t> </a:t>
            </a:r>
            <a:r>
              <a:rPr lang="it-IT" dirty="0"/>
              <a:t> </a:t>
            </a:r>
            <a:r>
              <a:rPr lang="it-IT" i="1" dirty="0" smtClean="0">
                <a:solidFill>
                  <a:srgbClr val="0000FF"/>
                </a:solidFill>
              </a:rPr>
              <a:t>attività </a:t>
            </a:r>
            <a:r>
              <a:rPr lang="it-IT" i="1" dirty="0">
                <a:solidFill>
                  <a:srgbClr val="0000FF"/>
                </a:solidFill>
              </a:rPr>
              <a:t>di ricerca e innovazione didattica </a:t>
            </a:r>
            <a:r>
              <a:rPr lang="it-IT" dirty="0"/>
              <a:t>(singola e/o in team); </a:t>
            </a:r>
          </a:p>
          <a:p>
            <a:pPr marL="0" indent="0">
              <a:buNone/>
            </a:pPr>
            <a:endParaRPr lang="it-IT" dirty="0" smtClean="0"/>
          </a:p>
          <a:p>
            <a:pPr marL="0" indent="0">
              <a:buNone/>
            </a:pPr>
            <a:r>
              <a:rPr lang="it-IT" dirty="0" smtClean="0"/>
              <a:t> </a:t>
            </a:r>
            <a:r>
              <a:rPr lang="it-IT" dirty="0"/>
              <a:t> </a:t>
            </a:r>
            <a:r>
              <a:rPr lang="it-IT" i="1" dirty="0" smtClean="0">
                <a:solidFill>
                  <a:srgbClr val="0000FF"/>
                </a:solidFill>
              </a:rPr>
              <a:t>responsabilità </a:t>
            </a:r>
            <a:r>
              <a:rPr lang="it-IT" i="1" dirty="0">
                <a:solidFill>
                  <a:srgbClr val="0000FF"/>
                </a:solidFill>
              </a:rPr>
              <a:t>organizzative </a:t>
            </a:r>
            <a:r>
              <a:rPr lang="it-IT" dirty="0"/>
              <a:t>e di </a:t>
            </a:r>
            <a:r>
              <a:rPr lang="it-IT" i="1" dirty="0">
                <a:solidFill>
                  <a:srgbClr val="0000FF"/>
                </a:solidFill>
              </a:rPr>
              <a:t>coordinamento</a:t>
            </a:r>
            <a:r>
              <a:rPr lang="it-IT" dirty="0"/>
              <a:t> assunte nella scuola. </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8586498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86129"/>
          </a:xfrm>
        </p:spPr>
        <p:txBody>
          <a:bodyPr/>
          <a:lstStyle/>
          <a:p>
            <a:r>
              <a:rPr lang="it-IT" i="1" dirty="0" smtClean="0"/>
              <a:t>…ancora dalle FAQ</a:t>
            </a:r>
            <a:endParaRPr lang="it-IT" i="1" dirty="0"/>
          </a:p>
        </p:txBody>
      </p:sp>
      <p:sp>
        <p:nvSpPr>
          <p:cNvPr id="3" name="Segnaposto contenuto 2"/>
          <p:cNvSpPr>
            <a:spLocks noGrp="1"/>
          </p:cNvSpPr>
          <p:nvPr>
            <p:ph idx="1"/>
          </p:nvPr>
        </p:nvSpPr>
        <p:spPr/>
        <p:txBody>
          <a:bodyPr>
            <a:normAutofit/>
          </a:bodyPr>
          <a:lstStyle/>
          <a:p>
            <a:r>
              <a:rPr lang="it-IT" dirty="0"/>
              <a:t>Secondo la </a:t>
            </a:r>
            <a:r>
              <a:rPr lang="it-IT" b="1" dirty="0"/>
              <a:t>FAQ n. 17 </a:t>
            </a:r>
            <a:r>
              <a:rPr lang="it-IT" dirty="0"/>
              <a:t>è opportuno che il Comitato «operi su tutte e tre le aree, eventualmente assegnandovi valore e pesi diversi» (</a:t>
            </a:r>
            <a:r>
              <a:rPr lang="it-IT" sz="2000" i="1" dirty="0"/>
              <a:t>anche se resta libero di «decidere, con adeguata motivazione, di definire criteri valutativi non per tutte»</a:t>
            </a:r>
            <a:r>
              <a:rPr lang="it-IT" dirty="0"/>
              <a:t>) e «non vengano individuate altre aree diverse da quelle indicate dalla legge, mutuandole, ad esempio, da contesti istituzionali di altra natura». </a:t>
            </a:r>
            <a:endParaRPr lang="it-IT" dirty="0" smtClean="0"/>
          </a:p>
          <a:p>
            <a:pPr marL="0" indent="0" algn="ctr">
              <a:buNone/>
            </a:pPr>
            <a:endParaRPr lang="it-IT" b="1" dirty="0" smtClean="0"/>
          </a:p>
          <a:p>
            <a:pPr marL="0" indent="0" algn="ctr">
              <a:buNone/>
            </a:pPr>
            <a:r>
              <a:rPr lang="it-IT" b="1" dirty="0" smtClean="0"/>
              <a:t>Raccomanda </a:t>
            </a:r>
            <a:r>
              <a:rPr lang="it-IT" b="1" dirty="0"/>
              <a:t>quindi la </a:t>
            </a:r>
            <a:r>
              <a:rPr lang="it-IT" b="1" dirty="0">
                <a:solidFill>
                  <a:srgbClr val="0000FF"/>
                </a:solidFill>
              </a:rPr>
              <a:t>trasparenza</a:t>
            </a:r>
            <a:r>
              <a:rPr lang="it-IT" b="1" dirty="0"/>
              <a:t> sia nelle decisioni preliminari che nei criteri </a:t>
            </a:r>
            <a:r>
              <a:rPr lang="it-IT" b="1" dirty="0" smtClean="0"/>
              <a:t>adottati</a:t>
            </a:r>
            <a:r>
              <a:rPr lang="it-IT" dirty="0" smtClean="0"/>
              <a:t> </a:t>
            </a:r>
          </a:p>
          <a:p>
            <a:endParaRPr lang="it-IT" dirty="0"/>
          </a:p>
          <a:p>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32605792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21009"/>
          </a:xfrm>
        </p:spPr>
        <p:txBody>
          <a:bodyPr/>
          <a:lstStyle/>
          <a:p>
            <a:r>
              <a:rPr lang="it-IT" i="1" dirty="0" smtClean="0"/>
              <a:t>…ancora dalle FAQ</a:t>
            </a:r>
            <a:endParaRPr lang="it-IT" i="1" dirty="0"/>
          </a:p>
        </p:txBody>
      </p:sp>
      <p:sp>
        <p:nvSpPr>
          <p:cNvPr id="3" name="Segnaposto contenuto 2"/>
          <p:cNvSpPr>
            <a:spLocks noGrp="1"/>
          </p:cNvSpPr>
          <p:nvPr>
            <p:ph idx="1"/>
          </p:nvPr>
        </p:nvSpPr>
        <p:spPr/>
        <p:txBody>
          <a:bodyPr>
            <a:normAutofit/>
          </a:bodyPr>
          <a:lstStyle/>
          <a:p>
            <a:r>
              <a:rPr lang="it-IT" dirty="0" smtClean="0"/>
              <a:t>La </a:t>
            </a:r>
            <a:r>
              <a:rPr lang="it-IT" b="1" dirty="0"/>
              <a:t>FAQ n. 16 </a:t>
            </a:r>
            <a:r>
              <a:rPr lang="it-IT" dirty="0"/>
              <a:t>ribadisce che «nell'adozione dei criteri valutativi il Comitato è quindi pienamente autonomo e opera senza vincoli di sorta», anche se </a:t>
            </a:r>
            <a:r>
              <a:rPr lang="it-IT" dirty="0" smtClean="0"/>
              <a:t>può </a:t>
            </a:r>
            <a:r>
              <a:rPr lang="it-IT" dirty="0"/>
              <a:t>«discrezionalmente e senza vincolo decidere di considerare eventuali proposte presentate dagli organi collegiali d'istituto o da altro soggetto»; </a:t>
            </a:r>
            <a:endParaRPr lang="it-IT" dirty="0" smtClean="0"/>
          </a:p>
          <a:p>
            <a:endParaRPr lang="it-IT" dirty="0"/>
          </a:p>
          <a:p>
            <a:r>
              <a:rPr lang="it-IT" dirty="0" smtClean="0"/>
              <a:t>e </a:t>
            </a:r>
            <a:r>
              <a:rPr lang="it-IT" dirty="0"/>
              <a:t>che tanto vale anche a proposito «di ripartizione di quote per settore scolastico» laddove gli istituti comprendono diversi settori scolastici (</a:t>
            </a:r>
            <a:r>
              <a:rPr lang="it-IT" b="1" dirty="0"/>
              <a:t>FAQ n. 18</a:t>
            </a:r>
            <a:r>
              <a:rPr lang="it-IT" dirty="0"/>
              <a:t>). </a:t>
            </a:r>
          </a:p>
          <a:p>
            <a:endParaRPr lang="it-IT" dirty="0"/>
          </a:p>
          <a:p>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1826873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i="1" dirty="0"/>
              <a:t>p</a:t>
            </a:r>
            <a:r>
              <a:rPr lang="it-IT" sz="4400" i="1" dirty="0" smtClean="0"/>
              <a:t>assaggio di testimone: </a:t>
            </a:r>
            <a:br>
              <a:rPr lang="it-IT" sz="4400" i="1" dirty="0" smtClean="0"/>
            </a:br>
            <a:r>
              <a:rPr lang="it-IT" sz="4400" i="1" dirty="0" smtClean="0"/>
              <a:t>il dirigente scolastico</a:t>
            </a:r>
            <a:endParaRPr lang="it-IT" sz="4400" i="1" dirty="0"/>
          </a:p>
        </p:txBody>
      </p:sp>
      <p:sp>
        <p:nvSpPr>
          <p:cNvPr id="3" name="Segnaposto contenuto 2"/>
          <p:cNvSpPr>
            <a:spLocks noGrp="1"/>
          </p:cNvSpPr>
          <p:nvPr>
            <p:ph idx="1"/>
          </p:nvPr>
        </p:nvSpPr>
        <p:spPr/>
        <p:txBody>
          <a:bodyPr/>
          <a:lstStyle/>
          <a:p>
            <a:r>
              <a:rPr lang="it-IT" dirty="0"/>
              <a:t>È opportuno ricordare che il Comitato termina la sua funzione con l’individuazione dei criteri per l’assegnazione del bonus; ad assegnarlo materialmente «sulla base dei criteri individuati dal comitato» </a:t>
            </a:r>
            <a:r>
              <a:rPr lang="it-IT" dirty="0" smtClean="0"/>
              <a:t>sarà </a:t>
            </a:r>
            <a:r>
              <a:rPr lang="it-IT" dirty="0"/>
              <a:t>poi il capo d’istituto (c. 127), il quale </a:t>
            </a:r>
            <a:r>
              <a:rPr lang="it-IT" dirty="0" smtClean="0"/>
              <a:t>perciò agirà </a:t>
            </a:r>
            <a:r>
              <a:rPr lang="it-IT" dirty="0"/>
              <a:t>in modo autonomo ma non totalmente discrezionale. </a:t>
            </a:r>
          </a:p>
          <a:p>
            <a:r>
              <a:rPr lang="it-IT" dirty="0"/>
              <a:t>La norma è </a:t>
            </a:r>
            <a:r>
              <a:rPr lang="it-IT" dirty="0" smtClean="0"/>
              <a:t>già </a:t>
            </a:r>
            <a:r>
              <a:rPr lang="it-IT" dirty="0"/>
              <a:t>attiva: «Si parte subito con l’anno scolastico 2015/2016», come ricorda la FAQ n. 1; anche </a:t>
            </a:r>
            <a:r>
              <a:rPr lang="it-IT" dirty="0" err="1" smtClean="0"/>
              <a:t>perchè</a:t>
            </a:r>
            <a:r>
              <a:rPr lang="it-IT" dirty="0" smtClean="0"/>
              <a:t> </a:t>
            </a:r>
            <a:r>
              <a:rPr lang="it-IT" dirty="0"/>
              <a:t>il vecchio Comitato, avendo durata annuale, è ormai decaduto. </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3824170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95362"/>
            <a:ext cx="8229600" cy="748885"/>
          </a:xfrm>
        </p:spPr>
        <p:txBody>
          <a:bodyPr/>
          <a:lstStyle/>
          <a:p>
            <a:r>
              <a:rPr lang="it-IT" sz="2800" dirty="0"/>
              <a:t>Considerazioni e </a:t>
            </a:r>
            <a:r>
              <a:rPr lang="it-IT" sz="2800" dirty="0" smtClean="0"/>
              <a:t>suggerimenti: eleggere i membri</a:t>
            </a:r>
            <a:endParaRPr lang="it-IT" sz="2800" dirty="0"/>
          </a:p>
        </p:txBody>
      </p:sp>
      <p:sp>
        <p:nvSpPr>
          <p:cNvPr id="3" name="Segnaposto contenuto 2"/>
          <p:cNvSpPr>
            <a:spLocks noGrp="1"/>
          </p:cNvSpPr>
          <p:nvPr>
            <p:ph idx="1"/>
          </p:nvPr>
        </p:nvSpPr>
        <p:spPr>
          <a:xfrm>
            <a:off x="457200" y="1269850"/>
            <a:ext cx="8229600" cy="5209637"/>
          </a:xfrm>
        </p:spPr>
        <p:txBody>
          <a:bodyPr>
            <a:noAutofit/>
          </a:bodyPr>
          <a:lstStyle/>
          <a:p>
            <a:pPr marL="0" indent="0">
              <a:buNone/>
            </a:pPr>
            <a:endParaRPr lang="it-IT" sz="1800" dirty="0" smtClean="0"/>
          </a:p>
          <a:p>
            <a:pPr marL="0" indent="0">
              <a:buNone/>
            </a:pPr>
            <a:endParaRPr lang="it-IT" sz="1800" dirty="0"/>
          </a:p>
          <a:p>
            <a:pPr marL="0" indent="0">
              <a:buNone/>
            </a:pPr>
            <a:r>
              <a:rPr lang="it-IT" sz="1800" dirty="0" smtClean="0"/>
              <a:t>La modalità </a:t>
            </a:r>
            <a:r>
              <a:rPr lang="it-IT" sz="1800" dirty="0"/>
              <a:t>di scelta dei membri del Comitato resta quindi affidata all’autonomia delle singole componenti della scuola. </a:t>
            </a:r>
            <a:endParaRPr lang="it-IT" sz="1800" dirty="0" smtClean="0"/>
          </a:p>
          <a:p>
            <a:pPr marL="0" indent="0" algn="ctr">
              <a:buNone/>
            </a:pPr>
            <a:endParaRPr lang="it-IT" sz="1800" b="1" dirty="0">
              <a:solidFill>
                <a:srgbClr val="0000FF"/>
              </a:solidFill>
            </a:endParaRPr>
          </a:p>
          <a:p>
            <a:pPr marL="0" indent="0" algn="ctr">
              <a:buNone/>
            </a:pPr>
            <a:endParaRPr lang="it-IT" sz="1800" b="1" dirty="0" smtClean="0">
              <a:solidFill>
                <a:srgbClr val="0000FF"/>
              </a:solidFill>
            </a:endParaRPr>
          </a:p>
          <a:p>
            <a:pPr marL="0" indent="0" algn="ctr">
              <a:buNone/>
            </a:pPr>
            <a:r>
              <a:rPr lang="it-IT" b="1" dirty="0" smtClean="0">
                <a:solidFill>
                  <a:srgbClr val="0000FF"/>
                </a:solidFill>
              </a:rPr>
              <a:t>E </a:t>
            </a:r>
            <a:r>
              <a:rPr lang="it-IT" b="1" dirty="0">
                <a:solidFill>
                  <a:srgbClr val="0000FF"/>
                </a:solidFill>
              </a:rPr>
              <a:t>allora come fare?</a:t>
            </a:r>
            <a:r>
              <a:rPr lang="it-IT" dirty="0"/>
              <a:t> </a:t>
            </a:r>
            <a:endParaRPr lang="it-IT" dirty="0" smtClean="0"/>
          </a:p>
          <a:p>
            <a:pPr marL="0" indent="0" algn="ctr">
              <a:buNone/>
            </a:pPr>
            <a:endParaRPr lang="it-IT" sz="1800" dirty="0" smtClean="0"/>
          </a:p>
          <a:p>
            <a:pPr marL="0" indent="0" algn="ctr">
              <a:buNone/>
            </a:pPr>
            <a:endParaRPr lang="it-IT" sz="1800" dirty="0"/>
          </a:p>
          <a:p>
            <a:r>
              <a:rPr lang="it-IT" sz="1800" dirty="0" smtClean="0"/>
              <a:t>La </a:t>
            </a:r>
            <a:r>
              <a:rPr lang="it-IT" sz="1800" b="1" i="1" dirty="0" smtClean="0">
                <a:solidFill>
                  <a:srgbClr val="0000FF"/>
                </a:solidFill>
              </a:rPr>
              <a:t>formula elettiva </a:t>
            </a:r>
            <a:r>
              <a:rPr lang="it-IT" sz="1800" dirty="0" smtClean="0"/>
              <a:t>appare ancora, sia per il Collegio dei docenti che il Consiglio d’istituto, la più adeguata a garantire un risultato condiviso. </a:t>
            </a:r>
          </a:p>
          <a:p>
            <a:pPr marL="0" indent="0">
              <a:buNone/>
            </a:pPr>
            <a:endParaRPr lang="it-IT" sz="1800" dirty="0" smtClean="0"/>
          </a:p>
          <a:p>
            <a:pPr marL="0" indent="0">
              <a:buNone/>
            </a:pPr>
            <a:endParaRPr lang="it-IT" sz="1800"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705794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90724"/>
            <a:ext cx="8229600" cy="602364"/>
          </a:xfrm>
        </p:spPr>
        <p:txBody>
          <a:bodyPr/>
          <a:lstStyle/>
          <a:p>
            <a:r>
              <a:rPr lang="it-IT" sz="2800" dirty="0"/>
              <a:t>Considerazioni e </a:t>
            </a:r>
            <a:r>
              <a:rPr lang="it-IT" sz="2800" dirty="0" smtClean="0"/>
              <a:t>suggerimenti: eleggere i membri</a:t>
            </a:r>
            <a:endParaRPr lang="it-IT" sz="2800" dirty="0"/>
          </a:p>
        </p:txBody>
      </p:sp>
      <p:sp>
        <p:nvSpPr>
          <p:cNvPr id="3" name="Segnaposto contenuto 2"/>
          <p:cNvSpPr>
            <a:spLocks noGrp="1"/>
          </p:cNvSpPr>
          <p:nvPr>
            <p:ph idx="1"/>
          </p:nvPr>
        </p:nvSpPr>
        <p:spPr>
          <a:xfrm>
            <a:off x="457200" y="1253570"/>
            <a:ext cx="8229600" cy="4872594"/>
          </a:xfrm>
        </p:spPr>
        <p:txBody>
          <a:bodyPr>
            <a:noAutofit/>
          </a:bodyPr>
          <a:lstStyle/>
          <a:p>
            <a:pPr marL="0" indent="0">
              <a:buNone/>
            </a:pPr>
            <a:r>
              <a:rPr lang="it-IT" sz="2000" dirty="0"/>
              <a:t>Quanto ai </a:t>
            </a:r>
            <a:r>
              <a:rPr lang="it-IT" sz="2000" b="1" i="1" u="sng" dirty="0">
                <a:solidFill>
                  <a:srgbClr val="0000FF"/>
                </a:solidFill>
              </a:rPr>
              <a:t>criteri</a:t>
            </a:r>
            <a:r>
              <a:rPr lang="it-IT" sz="2000" dirty="0"/>
              <a:t> con cui individuare </a:t>
            </a:r>
            <a:r>
              <a:rPr lang="it-IT" sz="2000" b="1" i="1" u="sng" dirty="0">
                <a:solidFill>
                  <a:srgbClr val="0000FF"/>
                </a:solidFill>
              </a:rPr>
              <a:t>le persone </a:t>
            </a:r>
            <a:r>
              <a:rPr lang="it-IT" sz="2000" dirty="0"/>
              <a:t>da eleggere, alcuni suggerimenti: </a:t>
            </a:r>
            <a:endParaRPr lang="it-IT" sz="2000" dirty="0" smtClean="0"/>
          </a:p>
          <a:p>
            <a:pPr marL="0" indent="0">
              <a:buNone/>
            </a:pPr>
            <a:endParaRPr lang="it-IT" sz="2000" dirty="0"/>
          </a:p>
          <a:p>
            <a:pPr marL="0" indent="0">
              <a:buNone/>
            </a:pPr>
            <a:r>
              <a:rPr lang="it-IT" sz="2000" dirty="0"/>
              <a:t>  può essere utile favorire persone che abbiano competenze professionali in materia di valutazione; </a:t>
            </a:r>
          </a:p>
          <a:p>
            <a:pPr marL="0" indent="0">
              <a:buNone/>
            </a:pPr>
            <a:endParaRPr lang="it-IT" sz="2000" dirty="0"/>
          </a:p>
          <a:p>
            <a:pPr marL="0" indent="0">
              <a:buNone/>
            </a:pPr>
            <a:r>
              <a:rPr lang="it-IT" sz="2000" dirty="0"/>
              <a:t>  ricorrere il più possibile a docenti stimati, con esperienza e presenti da tempo nella scuola; </a:t>
            </a:r>
          </a:p>
          <a:p>
            <a:pPr marL="0" indent="0">
              <a:buNone/>
            </a:pPr>
            <a:endParaRPr lang="it-IT" sz="2000" dirty="0"/>
          </a:p>
          <a:p>
            <a:pPr marL="0" indent="0">
              <a:buNone/>
            </a:pPr>
            <a:r>
              <a:rPr lang="it-IT" sz="2000" dirty="0"/>
              <a:t>  evitare di confondere la valutazione professionale con la gestione sindacale (diritti e doveri contrattuali); perciò non è opportuno inviare nel Comitato gli stessi soggetti eletti alle RSU; </a:t>
            </a:r>
            <a:endParaRPr lang="it-IT" sz="2000" dirty="0" smtClean="0"/>
          </a:p>
          <a:p>
            <a:pPr marL="0" indent="0">
              <a:buNone/>
            </a:pPr>
            <a:endParaRPr lang="it-IT" sz="2000" dirty="0"/>
          </a:p>
          <a:p>
            <a:pPr marL="0" indent="0">
              <a:buNone/>
            </a:pPr>
            <a:r>
              <a:rPr lang="it-IT" sz="2000" dirty="0"/>
              <a:t>  evitare in generale il cumulo di incarichi. </a:t>
            </a:r>
            <a:endParaRPr lang="it-IT" sz="2000" dirty="0" smtClean="0"/>
          </a:p>
          <a:p>
            <a:pPr marL="0" indent="0">
              <a:buNone/>
            </a:pPr>
            <a:endParaRPr lang="it-IT" sz="2000" dirty="0"/>
          </a:p>
          <a:p>
            <a:endParaRPr lang="it-IT" sz="1600"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34977069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90724"/>
            <a:ext cx="8229600" cy="602364"/>
          </a:xfrm>
        </p:spPr>
        <p:txBody>
          <a:bodyPr/>
          <a:lstStyle/>
          <a:p>
            <a:r>
              <a:rPr lang="it-IT" sz="2800" dirty="0"/>
              <a:t>Considerazioni e </a:t>
            </a:r>
            <a:r>
              <a:rPr lang="it-IT" sz="2800" dirty="0" smtClean="0"/>
              <a:t>suggerimenti: eleggere i membri</a:t>
            </a:r>
            <a:endParaRPr lang="it-IT" sz="2800" dirty="0"/>
          </a:p>
        </p:txBody>
      </p:sp>
      <p:sp>
        <p:nvSpPr>
          <p:cNvPr id="3" name="Segnaposto contenuto 2"/>
          <p:cNvSpPr>
            <a:spLocks noGrp="1"/>
          </p:cNvSpPr>
          <p:nvPr>
            <p:ph idx="1"/>
          </p:nvPr>
        </p:nvSpPr>
        <p:spPr>
          <a:xfrm>
            <a:off x="457200" y="1253570"/>
            <a:ext cx="8229600" cy="4872594"/>
          </a:xfrm>
        </p:spPr>
        <p:txBody>
          <a:bodyPr>
            <a:noAutofit/>
          </a:bodyPr>
          <a:lstStyle/>
          <a:p>
            <a:pPr marL="0" indent="0">
              <a:buNone/>
            </a:pPr>
            <a:endParaRPr lang="it-IT" sz="1600" dirty="0"/>
          </a:p>
          <a:p>
            <a:pPr marL="0" indent="0">
              <a:buNone/>
            </a:pPr>
            <a:r>
              <a:rPr lang="it-IT" sz="1600" dirty="0" smtClean="0"/>
              <a:t>Trattandosi </a:t>
            </a:r>
            <a:r>
              <a:rPr lang="it-IT" sz="1600" dirty="0"/>
              <a:t>di un organo collegiale, che </a:t>
            </a:r>
            <a:r>
              <a:rPr lang="it-IT" sz="1600" dirty="0" smtClean="0"/>
              <a:t>perciò </a:t>
            </a:r>
            <a:r>
              <a:rPr lang="it-IT" sz="1600" dirty="0"/>
              <a:t>incide comunque sulla vita della scuola, è sempre opportuno partecipare piuttosto che astenersi (o – peggio – boicottarlo...). </a:t>
            </a:r>
            <a:endParaRPr lang="it-IT" sz="1600" dirty="0" smtClean="0"/>
          </a:p>
          <a:p>
            <a:pPr marL="0" indent="0">
              <a:buNone/>
            </a:pPr>
            <a:endParaRPr lang="it-IT" sz="1600" dirty="0"/>
          </a:p>
          <a:p>
            <a:pPr marL="0" indent="0">
              <a:buNone/>
            </a:pPr>
            <a:r>
              <a:rPr lang="it-IT" sz="1600" dirty="0" smtClean="0"/>
              <a:t>Tra </a:t>
            </a:r>
            <a:r>
              <a:rPr lang="it-IT" sz="1600" dirty="0"/>
              <a:t>l’altro, come abbiamo visto, il Comitato </a:t>
            </a:r>
            <a:r>
              <a:rPr lang="it-IT" sz="1600" dirty="0" smtClean="0"/>
              <a:t>può </a:t>
            </a:r>
            <a:r>
              <a:rPr lang="it-IT" sz="1600" dirty="0"/>
              <a:t>operare anche in assenza di una delle componenti, quindi anche senza la presenza dei docenti. </a:t>
            </a:r>
          </a:p>
          <a:p>
            <a:endParaRPr lang="it-IT" sz="1600"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pic>
        <p:nvPicPr>
          <p:cNvPr id="5" name="Immagine 4" descr="elettricista-3069465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0105" y="3825828"/>
            <a:ext cx="5500461" cy="2300336"/>
          </a:xfrm>
          <a:prstGeom prst="rect">
            <a:avLst/>
          </a:prstGeom>
        </p:spPr>
      </p:pic>
    </p:spTree>
    <p:extLst>
      <p:ext uri="{BB962C8B-B14F-4D97-AF65-F5344CB8AC3E}">
        <p14:creationId xmlns:p14="http://schemas.microsoft.com/office/powerpoint/2010/main" val="5197938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new</a:t>
            </a:r>
            <a:endParaRPr lang="it-IT" dirty="0"/>
          </a:p>
        </p:txBody>
      </p:sp>
      <p:sp>
        <p:nvSpPr>
          <p:cNvPr id="3" name="Segnaposto contenuto 2"/>
          <p:cNvSpPr>
            <a:spLocks noGrp="1"/>
          </p:cNvSpPr>
          <p:nvPr>
            <p:ph idx="1"/>
          </p:nvPr>
        </p:nvSpPr>
        <p:spPr/>
        <p:txBody>
          <a:bodyPr/>
          <a:lstStyle/>
          <a:p>
            <a:endParaRPr lang="it-IT" dirty="0" smtClean="0"/>
          </a:p>
          <a:p>
            <a:pPr algn="ctr"/>
            <a:r>
              <a:rPr lang="it-IT" dirty="0" smtClean="0"/>
              <a:t>La </a:t>
            </a:r>
            <a:r>
              <a:rPr lang="it-IT" dirty="0"/>
              <a:t>legge n. 107/2015 ha introdotto nel sistema retributivo della scuola italiana </a:t>
            </a:r>
            <a:r>
              <a:rPr lang="it-IT" b="1" i="1" dirty="0">
                <a:solidFill>
                  <a:srgbClr val="0000FF"/>
                </a:solidFill>
              </a:rPr>
              <a:t>una prima forma di valutazione </a:t>
            </a:r>
            <a:r>
              <a:rPr lang="it-IT" dirty="0"/>
              <a:t>delle attività dei docenti volta a </a:t>
            </a:r>
            <a:r>
              <a:rPr lang="it-IT" b="1" i="1" dirty="0">
                <a:solidFill>
                  <a:srgbClr val="0000FF"/>
                </a:solidFill>
              </a:rPr>
              <a:t>valorizzarne</a:t>
            </a:r>
            <a:r>
              <a:rPr lang="it-IT" dirty="0"/>
              <a:t>, </a:t>
            </a:r>
            <a:endParaRPr lang="it-IT" dirty="0" smtClean="0"/>
          </a:p>
          <a:p>
            <a:pPr algn="ctr"/>
            <a:r>
              <a:rPr lang="it-IT" dirty="0" smtClean="0"/>
              <a:t>seppure </a:t>
            </a:r>
            <a:r>
              <a:rPr lang="it-IT" dirty="0"/>
              <a:t>in modo limitato e non strutturale, </a:t>
            </a:r>
            <a:endParaRPr lang="it-IT" dirty="0" smtClean="0"/>
          </a:p>
          <a:p>
            <a:pPr algn="ctr"/>
            <a:r>
              <a:rPr lang="it-IT" b="1" i="1" dirty="0" smtClean="0">
                <a:solidFill>
                  <a:srgbClr val="0000FF"/>
                </a:solidFill>
              </a:rPr>
              <a:t>la </a:t>
            </a:r>
            <a:r>
              <a:rPr lang="it-IT" b="1" i="1" dirty="0">
                <a:solidFill>
                  <a:srgbClr val="0000FF"/>
                </a:solidFill>
              </a:rPr>
              <a:t>professionalità attraverso un bonus  </a:t>
            </a:r>
            <a:r>
              <a:rPr lang="it-IT" dirty="0"/>
              <a:t>assegnato annualmente sulla base di specifici criteri definiti dal Comitato di valutazione istituito in ciascuna istituzione scolastica. </a:t>
            </a:r>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3560133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04684"/>
            <a:ext cx="8229600" cy="618644"/>
          </a:xfrm>
        </p:spPr>
        <p:txBody>
          <a:bodyPr/>
          <a:lstStyle/>
          <a:p>
            <a:r>
              <a:rPr lang="it-IT" sz="2800" i="1" dirty="0"/>
              <a:t>Considerazioni e suggerimenti </a:t>
            </a:r>
            <a:r>
              <a:rPr lang="it-IT" sz="2800" i="1" dirty="0" smtClean="0"/>
              <a:t>…individuare i criteri</a:t>
            </a:r>
            <a:endParaRPr lang="it-IT" sz="2800" i="1" dirty="0"/>
          </a:p>
        </p:txBody>
      </p:sp>
      <p:sp>
        <p:nvSpPr>
          <p:cNvPr id="3" name="Segnaposto contenuto 2"/>
          <p:cNvSpPr>
            <a:spLocks noGrp="1"/>
          </p:cNvSpPr>
          <p:nvPr>
            <p:ph idx="1"/>
          </p:nvPr>
        </p:nvSpPr>
        <p:spPr/>
        <p:txBody>
          <a:bodyPr>
            <a:normAutofit/>
          </a:bodyPr>
          <a:lstStyle/>
          <a:p>
            <a:r>
              <a:rPr lang="it-IT" dirty="0"/>
              <a:t>innanzitutto è consigliabile </a:t>
            </a:r>
            <a:r>
              <a:rPr lang="it-IT" i="1" dirty="0">
                <a:solidFill>
                  <a:srgbClr val="0000FF"/>
                </a:solidFill>
              </a:rPr>
              <a:t>individuare criteri sulla </a:t>
            </a:r>
            <a:r>
              <a:rPr lang="it-IT" i="1" dirty="0" smtClean="0">
                <a:solidFill>
                  <a:srgbClr val="0000FF"/>
                </a:solidFill>
              </a:rPr>
              <a:t>qualità </a:t>
            </a:r>
            <a:r>
              <a:rPr lang="it-IT" i="1" dirty="0">
                <a:solidFill>
                  <a:srgbClr val="0000FF"/>
                </a:solidFill>
              </a:rPr>
              <a:t>dell’insegnamento e dell’impegno, e non solo sulla </a:t>
            </a:r>
            <a:r>
              <a:rPr lang="it-IT" i="1" dirty="0" smtClean="0">
                <a:solidFill>
                  <a:srgbClr val="0000FF"/>
                </a:solidFill>
              </a:rPr>
              <a:t>quantità</a:t>
            </a:r>
            <a:r>
              <a:rPr lang="it-IT" dirty="0" smtClean="0"/>
              <a:t>; </a:t>
            </a:r>
            <a:r>
              <a:rPr lang="it-IT" dirty="0"/>
              <a:t>questa dovrebbe essere tra l’altro la </a:t>
            </a:r>
            <a:r>
              <a:rPr lang="it-IT" dirty="0" smtClean="0"/>
              <a:t>novità </a:t>
            </a:r>
            <a:r>
              <a:rPr lang="it-IT" dirty="0"/>
              <a:t>della legge rispetto al passato; </a:t>
            </a:r>
            <a:endParaRPr lang="it-IT" dirty="0" smtClean="0"/>
          </a:p>
          <a:p>
            <a:endParaRPr lang="it-IT" dirty="0"/>
          </a:p>
          <a:p>
            <a:pPr marL="0" indent="0">
              <a:buNone/>
            </a:pPr>
            <a:endParaRPr lang="it-IT" dirty="0"/>
          </a:p>
          <a:p>
            <a:pPr marL="0" indent="0">
              <a:buNone/>
            </a:pPr>
            <a:r>
              <a:rPr lang="it-IT" dirty="0"/>
              <a:t>  è innegabile che si tratta di una questione difficile e complessa, ma </a:t>
            </a:r>
            <a:r>
              <a:rPr lang="it-IT" i="1" dirty="0">
                <a:solidFill>
                  <a:srgbClr val="0000FF"/>
                </a:solidFill>
              </a:rPr>
              <a:t>un dialogo tra insegnanti e in Collegio </a:t>
            </a:r>
            <a:r>
              <a:rPr lang="it-IT" dirty="0"/>
              <a:t>docenti potrebbe aprire prospettive interessanti; </a:t>
            </a:r>
            <a:endParaRPr lang="it-IT" dirty="0" smtClean="0"/>
          </a:p>
          <a:p>
            <a:pPr marL="0" indent="0">
              <a:buNone/>
            </a:pPr>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41303395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04684"/>
            <a:ext cx="8229600" cy="618644"/>
          </a:xfrm>
        </p:spPr>
        <p:txBody>
          <a:bodyPr/>
          <a:lstStyle/>
          <a:p>
            <a:r>
              <a:rPr lang="it-IT" sz="2800" i="1" dirty="0"/>
              <a:t>Considerazioni e suggerimenti </a:t>
            </a:r>
            <a:r>
              <a:rPr lang="it-IT" sz="2800" i="1" dirty="0" smtClean="0"/>
              <a:t>…individuare i criteri</a:t>
            </a:r>
            <a:endParaRPr lang="it-IT" sz="2800" i="1" dirty="0"/>
          </a:p>
        </p:txBody>
      </p:sp>
      <p:sp>
        <p:nvSpPr>
          <p:cNvPr id="3" name="Segnaposto contenuto 2"/>
          <p:cNvSpPr>
            <a:spLocks noGrp="1"/>
          </p:cNvSpPr>
          <p:nvPr>
            <p:ph idx="1"/>
          </p:nvPr>
        </p:nvSpPr>
        <p:spPr/>
        <p:txBody>
          <a:bodyPr>
            <a:normAutofit/>
          </a:bodyPr>
          <a:lstStyle/>
          <a:p>
            <a:r>
              <a:rPr lang="it-IT" dirty="0" smtClean="0"/>
              <a:t>per </a:t>
            </a:r>
            <a:r>
              <a:rPr lang="it-IT" dirty="0"/>
              <a:t>effettuare scelte il </a:t>
            </a:r>
            <a:r>
              <a:rPr lang="it-IT" dirty="0" smtClean="0"/>
              <a:t>più </a:t>
            </a:r>
            <a:r>
              <a:rPr lang="it-IT" dirty="0"/>
              <a:t>possibile oggettive e condivise, si potrebbe </a:t>
            </a:r>
            <a:r>
              <a:rPr lang="it-IT" i="1" dirty="0">
                <a:solidFill>
                  <a:srgbClr val="0000FF"/>
                </a:solidFill>
              </a:rPr>
              <a:t>avviare una consultazione informale tra i colleghi </a:t>
            </a:r>
            <a:r>
              <a:rPr lang="it-IT" dirty="0"/>
              <a:t>per individuare gli indicatori ritenuti </a:t>
            </a:r>
            <a:r>
              <a:rPr lang="it-IT" dirty="0" smtClean="0"/>
              <a:t>più </a:t>
            </a:r>
            <a:r>
              <a:rPr lang="it-IT" dirty="0"/>
              <a:t>opportuni, coinvolgendoli così in una assunzione di </a:t>
            </a:r>
            <a:r>
              <a:rPr lang="it-IT" dirty="0" smtClean="0"/>
              <a:t>responsabilità </a:t>
            </a:r>
            <a:r>
              <a:rPr lang="it-IT" dirty="0"/>
              <a:t>e in un lavoro; iniziativa analoga potrebbe essere avviata sia con i genitori che, alle superiori, con gli </a:t>
            </a:r>
            <a:r>
              <a:rPr lang="it-IT" dirty="0" smtClean="0"/>
              <a:t>studenti</a:t>
            </a:r>
            <a:r>
              <a:rPr lang="it-IT" dirty="0"/>
              <a:t>; </a:t>
            </a:r>
          </a:p>
          <a:p>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9108475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7004"/>
            <a:ext cx="8229600" cy="537243"/>
          </a:xfrm>
        </p:spPr>
        <p:txBody>
          <a:bodyPr/>
          <a:lstStyle/>
          <a:p>
            <a:r>
              <a:rPr lang="it-IT" sz="2800" i="1" dirty="0"/>
              <a:t>Considerazioni e suggerimenti …individuare i crit</a:t>
            </a:r>
            <a:r>
              <a:rPr lang="it-IT" sz="3600" i="1" dirty="0"/>
              <a:t>eri</a:t>
            </a:r>
            <a:endParaRPr lang="it-IT" sz="3600" dirty="0"/>
          </a:p>
        </p:txBody>
      </p:sp>
      <p:sp>
        <p:nvSpPr>
          <p:cNvPr id="3" name="Segnaposto contenuto 2"/>
          <p:cNvSpPr>
            <a:spLocks noGrp="1"/>
          </p:cNvSpPr>
          <p:nvPr>
            <p:ph idx="1"/>
          </p:nvPr>
        </p:nvSpPr>
        <p:spPr>
          <a:xfrm>
            <a:off x="457200" y="1172170"/>
            <a:ext cx="8229600" cy="4953994"/>
          </a:xfrm>
        </p:spPr>
        <p:txBody>
          <a:bodyPr>
            <a:normAutofit/>
          </a:bodyPr>
          <a:lstStyle/>
          <a:p>
            <a:pPr marL="0" indent="0" algn="just">
              <a:buNone/>
            </a:pPr>
            <a:r>
              <a:rPr lang="it-IT" dirty="0" smtClean="0"/>
              <a:t> </a:t>
            </a:r>
            <a:r>
              <a:rPr lang="it-IT" dirty="0"/>
              <a:t> valutare il merito professionale ricorrendo a criteri quali competenza certificata e validata sul campo, capacità di relazione con studenti e colleghi, capacità di collaborazione, ricerca didattica e formativa, esperienza </a:t>
            </a:r>
            <a:r>
              <a:rPr lang="it-IT" i="1" dirty="0" smtClean="0">
                <a:solidFill>
                  <a:srgbClr val="0000FF"/>
                </a:solidFill>
              </a:rPr>
              <a:t>può </a:t>
            </a:r>
            <a:r>
              <a:rPr lang="it-IT" i="1" dirty="0">
                <a:solidFill>
                  <a:srgbClr val="0000FF"/>
                </a:solidFill>
              </a:rPr>
              <a:t>essere un’utile indicazione</a:t>
            </a:r>
            <a:r>
              <a:rPr lang="it-IT" dirty="0" smtClean="0"/>
              <a:t>;</a:t>
            </a:r>
          </a:p>
          <a:p>
            <a:pPr marL="0" indent="0" algn="just">
              <a:buNone/>
            </a:pPr>
            <a:endParaRPr lang="it-IT" dirty="0"/>
          </a:p>
          <a:p>
            <a:pPr marL="0" indent="0" algn="just">
              <a:buNone/>
            </a:pPr>
            <a:r>
              <a:rPr lang="it-IT" dirty="0" smtClean="0"/>
              <a:t> </a:t>
            </a:r>
            <a:endParaRPr lang="it-IT" dirty="0"/>
          </a:p>
          <a:p>
            <a:pPr marL="0" indent="0" algn="just">
              <a:buNone/>
            </a:pPr>
            <a:r>
              <a:rPr lang="it-IT" dirty="0"/>
              <a:t>  utilizzare il bonus come un primo inizio (seppure limitato e poco attraente) per </a:t>
            </a:r>
            <a:r>
              <a:rPr lang="it-IT" i="1" dirty="0">
                <a:solidFill>
                  <a:srgbClr val="0000FF"/>
                </a:solidFill>
              </a:rPr>
              <a:t>cambiare il sentire comune </a:t>
            </a:r>
            <a:r>
              <a:rPr lang="it-IT" dirty="0"/>
              <a:t>che vede l’insegnante come “funzionario” e non come professionista;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71514762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7004"/>
            <a:ext cx="8229600" cy="537243"/>
          </a:xfrm>
        </p:spPr>
        <p:txBody>
          <a:bodyPr/>
          <a:lstStyle/>
          <a:p>
            <a:r>
              <a:rPr lang="it-IT" sz="2800" i="1" dirty="0"/>
              <a:t>Considerazioni e suggerimenti …individuare i crit</a:t>
            </a:r>
            <a:r>
              <a:rPr lang="it-IT" sz="3600" i="1" dirty="0"/>
              <a:t>eri</a:t>
            </a:r>
            <a:endParaRPr lang="it-IT" sz="3600" dirty="0"/>
          </a:p>
        </p:txBody>
      </p:sp>
      <p:sp>
        <p:nvSpPr>
          <p:cNvPr id="3" name="Segnaposto contenuto 2"/>
          <p:cNvSpPr>
            <a:spLocks noGrp="1"/>
          </p:cNvSpPr>
          <p:nvPr>
            <p:ph idx="1"/>
          </p:nvPr>
        </p:nvSpPr>
        <p:spPr>
          <a:xfrm>
            <a:off x="457200" y="1172170"/>
            <a:ext cx="8229600" cy="4953994"/>
          </a:xfrm>
        </p:spPr>
        <p:txBody>
          <a:bodyPr>
            <a:normAutofit/>
          </a:bodyPr>
          <a:lstStyle/>
          <a:p>
            <a:pPr marL="0" indent="0" algn="just">
              <a:buNone/>
            </a:pPr>
            <a:r>
              <a:rPr lang="it-IT" dirty="0" smtClean="0"/>
              <a:t> </a:t>
            </a:r>
            <a:r>
              <a:rPr lang="it-IT" dirty="0"/>
              <a:t> evitare criteri generici e distribuzioni a pioggia (come un bonus uguale per tutti); vorrebbe dire </a:t>
            </a:r>
            <a:r>
              <a:rPr lang="it-IT" i="1" dirty="0">
                <a:solidFill>
                  <a:srgbClr val="0000FF"/>
                </a:solidFill>
              </a:rPr>
              <a:t>eludere la discussione sul tema del merito</a:t>
            </a:r>
            <a:r>
              <a:rPr lang="it-IT" dirty="0"/>
              <a:t>; </a:t>
            </a:r>
            <a:endParaRPr lang="it-IT" dirty="0" smtClean="0"/>
          </a:p>
          <a:p>
            <a:pPr marL="0" indent="0" algn="just">
              <a:buNone/>
            </a:pPr>
            <a:endParaRPr lang="it-IT" dirty="0"/>
          </a:p>
          <a:p>
            <a:pPr marL="0" indent="0" algn="just">
              <a:buNone/>
            </a:pPr>
            <a:endParaRPr lang="it-IT" dirty="0"/>
          </a:p>
          <a:p>
            <a:pPr marL="0" indent="0" algn="just">
              <a:buNone/>
            </a:pPr>
            <a:r>
              <a:rPr lang="it-IT" dirty="0"/>
              <a:t>  </a:t>
            </a:r>
            <a:r>
              <a:rPr lang="it-IT" i="1" dirty="0">
                <a:solidFill>
                  <a:srgbClr val="0000FF"/>
                </a:solidFill>
              </a:rPr>
              <a:t>dare maggior peso alle prime due aree </a:t>
            </a:r>
            <a:r>
              <a:rPr lang="it-IT" dirty="0"/>
              <a:t>rispetto a quella delle </a:t>
            </a:r>
            <a:r>
              <a:rPr lang="it-IT" dirty="0" smtClean="0"/>
              <a:t>attività </a:t>
            </a:r>
            <a:r>
              <a:rPr lang="it-IT" dirty="0"/>
              <a:t>organizzative e di collaborazione (funzioni strumentali e di coordinamento e collaboratori del dirigente sono </a:t>
            </a:r>
            <a:r>
              <a:rPr lang="it-IT" dirty="0" smtClean="0"/>
              <a:t>già </a:t>
            </a:r>
            <a:r>
              <a:rPr lang="it-IT" dirty="0"/>
              <a:t>retribuiti con il Fondo d’istituto). </a:t>
            </a:r>
          </a:p>
          <a:p>
            <a:pPr algn="just"/>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74536454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7922"/>
            <a:ext cx="8229600" cy="1372278"/>
          </a:xfrm>
        </p:spPr>
        <p:txBody>
          <a:bodyPr/>
          <a:lstStyle/>
          <a:p>
            <a:r>
              <a:rPr lang="it-IT" sz="4000" i="1" dirty="0" smtClean="0"/>
              <a:t>Passaggio di testimone:</a:t>
            </a:r>
            <a:br>
              <a:rPr lang="it-IT" sz="4000" i="1" dirty="0" smtClean="0"/>
            </a:br>
            <a:r>
              <a:rPr lang="it-IT" sz="4000" i="1" dirty="0" smtClean="0"/>
              <a:t>le linee guida del </a:t>
            </a:r>
            <a:r>
              <a:rPr lang="it-IT" sz="4000" i="1" dirty="0" err="1" smtClean="0"/>
              <a:t>Miur</a:t>
            </a:r>
            <a:endParaRPr lang="it-IT" sz="4000" i="1" dirty="0"/>
          </a:p>
        </p:txBody>
      </p:sp>
      <p:sp>
        <p:nvSpPr>
          <p:cNvPr id="3" name="Segnaposto contenuto 2"/>
          <p:cNvSpPr>
            <a:spLocks noGrp="1"/>
          </p:cNvSpPr>
          <p:nvPr>
            <p:ph idx="1"/>
          </p:nvPr>
        </p:nvSpPr>
        <p:spPr/>
        <p:txBody>
          <a:bodyPr>
            <a:normAutofit/>
          </a:bodyPr>
          <a:lstStyle/>
          <a:p>
            <a:r>
              <a:rPr lang="it-IT" dirty="0"/>
              <a:t>Il comma 130 </a:t>
            </a:r>
            <a:r>
              <a:rPr lang="it-IT" dirty="0" smtClean="0"/>
              <a:t>della Legge 107/2015 stabilisce </a:t>
            </a:r>
            <a:r>
              <a:rPr lang="it-IT" dirty="0"/>
              <a:t>che le scelte fatte dai Comitati in ordine ai criteri di valutazione del merito nel triennio 2016-2018 vengano opportunamente monitorate dall’amministrazione periferica per consentire ad un apposito Comitato tecnico-scientifico di «</a:t>
            </a:r>
            <a:r>
              <a:rPr lang="it-IT" i="1" dirty="0">
                <a:solidFill>
                  <a:srgbClr val="0000FF"/>
                </a:solidFill>
              </a:rPr>
              <a:t>predispone le linee guida per la valutazione del merito dei docenti a livello nazionale</a:t>
            </a:r>
            <a:r>
              <a:rPr lang="it-IT" dirty="0"/>
              <a:t>», da aggiornare periodicamente. </a:t>
            </a:r>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35171313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41882"/>
            <a:ext cx="8229600" cy="1258318"/>
          </a:xfrm>
        </p:spPr>
        <p:txBody>
          <a:bodyPr/>
          <a:lstStyle/>
          <a:p>
            <a:r>
              <a:rPr lang="it-IT" sz="4000" i="1" dirty="0" smtClean="0"/>
              <a:t>Passaggio di testimone:</a:t>
            </a:r>
            <a:br>
              <a:rPr lang="it-IT" sz="4000" i="1" dirty="0" smtClean="0"/>
            </a:br>
            <a:r>
              <a:rPr lang="it-IT" sz="4000" i="1" dirty="0" smtClean="0"/>
              <a:t>le linee guida del </a:t>
            </a:r>
            <a:r>
              <a:rPr lang="it-IT" sz="4000" i="1" dirty="0" err="1" smtClean="0"/>
              <a:t>Miur</a:t>
            </a:r>
            <a:endParaRPr lang="it-IT" sz="4000" i="1" dirty="0"/>
          </a:p>
        </p:txBody>
      </p:sp>
      <p:sp>
        <p:nvSpPr>
          <p:cNvPr id="3" name="Segnaposto contenuto 2"/>
          <p:cNvSpPr>
            <a:spLocks noGrp="1"/>
          </p:cNvSpPr>
          <p:nvPr>
            <p:ph idx="1"/>
          </p:nvPr>
        </p:nvSpPr>
        <p:spPr/>
        <p:txBody>
          <a:bodyPr>
            <a:normAutofit/>
          </a:bodyPr>
          <a:lstStyle/>
          <a:p>
            <a:endParaRPr lang="it-IT" dirty="0" smtClean="0"/>
          </a:p>
          <a:p>
            <a:r>
              <a:rPr lang="it-IT" dirty="0" smtClean="0"/>
              <a:t>In </a:t>
            </a:r>
            <a:r>
              <a:rPr lang="it-IT" dirty="0"/>
              <a:t>sostanza, </a:t>
            </a:r>
            <a:r>
              <a:rPr lang="it-IT" i="1" dirty="0">
                <a:solidFill>
                  <a:srgbClr val="0000FF"/>
                </a:solidFill>
              </a:rPr>
              <a:t>le scelte che verranno effettuate dai singoli Comitati avranno anche una valenza orientativa a livello nazionale </a:t>
            </a:r>
            <a:r>
              <a:rPr lang="it-IT" dirty="0"/>
              <a:t>per avviare in modo stabile un confronto sulla valutazione del merito professionale. </a:t>
            </a:r>
            <a:endParaRPr lang="it-IT" dirty="0" smtClean="0"/>
          </a:p>
          <a:p>
            <a:r>
              <a:rPr lang="it-IT" dirty="0" smtClean="0"/>
              <a:t>È </a:t>
            </a:r>
            <a:r>
              <a:rPr lang="it-IT" dirty="0"/>
              <a:t>un approccio bottom up interessante (anche se dovuto </a:t>
            </a:r>
            <a:r>
              <a:rPr lang="it-IT" dirty="0" smtClean="0"/>
              <a:t>più non volontà </a:t>
            </a:r>
            <a:r>
              <a:rPr lang="it-IT" dirty="0"/>
              <a:t>da parte del legislatore di definire i criteri, piuttosto che ad una valorizzazione delle scuola...), quindi </a:t>
            </a:r>
            <a:r>
              <a:rPr lang="it-IT" i="1" dirty="0">
                <a:solidFill>
                  <a:srgbClr val="0000FF"/>
                </a:solidFill>
              </a:rPr>
              <a:t>una </a:t>
            </a:r>
            <a:r>
              <a:rPr lang="it-IT" i="1" dirty="0" smtClean="0">
                <a:solidFill>
                  <a:srgbClr val="0000FF"/>
                </a:solidFill>
              </a:rPr>
              <a:t>opportunità </a:t>
            </a:r>
            <a:r>
              <a:rPr lang="it-IT" i="1" dirty="0">
                <a:solidFill>
                  <a:srgbClr val="0000FF"/>
                </a:solidFill>
              </a:rPr>
              <a:t>da non sottovalutare</a:t>
            </a:r>
            <a:r>
              <a:rPr lang="it-IT" dirty="0"/>
              <a:t>. </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6387439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clipart-scuola0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400" y="911688"/>
            <a:ext cx="6022258" cy="5214476"/>
          </a:xfrm>
          <a:prstGeom prst="rect">
            <a:avLst/>
          </a:prstGeom>
        </p:spPr>
      </p:pic>
      <p:sp>
        <p:nvSpPr>
          <p:cNvPr id="2" name="Titolo 1"/>
          <p:cNvSpPr>
            <a:spLocks noGrp="1"/>
          </p:cNvSpPr>
          <p:nvPr>
            <p:ph type="title"/>
          </p:nvPr>
        </p:nvSpPr>
        <p:spPr/>
        <p:txBody>
          <a:bodyPr/>
          <a:lstStyle/>
          <a:p>
            <a:r>
              <a:rPr lang="it-IT" dirty="0">
                <a:effectLst/>
              </a:rPr>
              <a:t>Le tre aree </a:t>
            </a:r>
            <a:endParaRPr lang="it-IT" dirty="0"/>
          </a:p>
        </p:txBody>
      </p:sp>
      <p:sp>
        <p:nvSpPr>
          <p:cNvPr id="3" name="Segnaposto contenuto 2"/>
          <p:cNvSpPr>
            <a:spLocks noGrp="1"/>
          </p:cNvSpPr>
          <p:nvPr>
            <p:ph idx="1"/>
          </p:nvPr>
        </p:nvSpPr>
        <p:spPr>
          <a:xfrm>
            <a:off x="457200" y="2328057"/>
            <a:ext cx="8229600" cy="3798106"/>
          </a:xfrm>
        </p:spPr>
        <p:txBody>
          <a:bodyPr/>
          <a:lstStyle/>
          <a:p>
            <a:pPr algn="just"/>
            <a:r>
              <a:rPr lang="it-IT" sz="2800" dirty="0">
                <a:solidFill>
                  <a:srgbClr val="FF0000"/>
                </a:solidFill>
              </a:rPr>
              <a:t>Il nuovo comma 3 dell’art. 11 del testo Unico della scuola rivisitato dalla legge 107/2015 elenca </a:t>
            </a:r>
            <a:r>
              <a:rPr lang="it-IT" sz="2800" b="1" i="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tre aree dell’attività professionale docente</a:t>
            </a:r>
            <a:r>
              <a:rPr lang="it-IT"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it-IT" sz="2800" dirty="0">
                <a:solidFill>
                  <a:srgbClr val="FF0000"/>
                </a:solidFill>
              </a:rPr>
              <a:t>all’interno delle quali i Comitato dovrà indicare i criteri per l’assegnazione del </a:t>
            </a:r>
            <a:r>
              <a:rPr lang="it-IT" sz="2800" i="1" dirty="0">
                <a:solidFill>
                  <a:srgbClr val="FF0000"/>
                </a:solidFill>
              </a:rPr>
              <a:t>bonus</a:t>
            </a:r>
            <a:r>
              <a:rPr lang="it-IT" dirty="0">
                <a:solidFill>
                  <a:srgbClr val="FF0000"/>
                </a:solidFill>
              </a:rPr>
              <a:t>. </a:t>
            </a:r>
            <a:endParaRPr lang="it-IT" dirty="0" smtClean="0">
              <a:solidFill>
                <a:srgbClr val="FF0000"/>
              </a:solidFill>
            </a:endParaRPr>
          </a:p>
          <a:p>
            <a:pPr algn="just"/>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52371714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1642"/>
            <a:ext cx="8229600" cy="1388557"/>
          </a:xfrm>
        </p:spPr>
        <p:txBody>
          <a:bodyPr/>
          <a:lstStyle/>
          <a:p>
            <a:r>
              <a:rPr lang="it-IT" sz="4400" dirty="0" smtClean="0">
                <a:effectLst/>
              </a:rPr>
              <a:t>Le tre aree: la </a:t>
            </a:r>
            <a:r>
              <a:rPr lang="it-IT" sz="4400" i="1" dirty="0" smtClean="0">
                <a:effectLst/>
              </a:rPr>
              <a:t>prima</a:t>
            </a:r>
            <a:r>
              <a:rPr lang="it-IT" dirty="0" smtClean="0">
                <a:effectLst/>
              </a:rPr>
              <a:t/>
            </a:r>
            <a:br>
              <a:rPr lang="it-IT" dirty="0" smtClean="0">
                <a:effectLst/>
              </a:rPr>
            </a:br>
            <a:r>
              <a:rPr lang="it-IT" dirty="0" smtClean="0">
                <a:effectLst/>
              </a:rPr>
              <a:t> </a:t>
            </a:r>
            <a:endParaRPr lang="it-IT" dirty="0"/>
          </a:p>
        </p:txBody>
      </p:sp>
      <p:sp>
        <p:nvSpPr>
          <p:cNvPr id="3" name="Segnaposto contenuto 2"/>
          <p:cNvSpPr>
            <a:spLocks noGrp="1"/>
          </p:cNvSpPr>
          <p:nvPr>
            <p:ph idx="1"/>
          </p:nvPr>
        </p:nvSpPr>
        <p:spPr/>
        <p:txBody>
          <a:bodyPr/>
          <a:lstStyle/>
          <a:p>
            <a:pPr marL="0" indent="0" algn="ctr">
              <a:buNone/>
            </a:pPr>
            <a:r>
              <a:rPr lang="it-IT"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«qualità dell’insegnamento e del contributo al miglioramento dell’istituzione scolastica, nonché del successo formativo e scolastico degli studenti». </a:t>
            </a:r>
            <a:endParaRPr lang="it-IT"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it-IT" dirty="0" smtClean="0"/>
          </a:p>
          <a:p>
            <a:r>
              <a:rPr lang="it-IT" dirty="0" smtClean="0"/>
              <a:t>L’insegnamento </a:t>
            </a:r>
            <a:r>
              <a:rPr lang="it-IT" dirty="0"/>
              <a:t>è l’attività fondamentale e prevalente del docente ed è quindi quella che deve trovare più attenzione nella definizione degli indicatori e maggiore peso ai fini della graduatoria di valutazione </a:t>
            </a:r>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9661053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93042"/>
            <a:ext cx="8229600" cy="814006"/>
          </a:xfrm>
        </p:spPr>
        <p:txBody>
          <a:bodyPr/>
          <a:lstStyle/>
          <a:p>
            <a:r>
              <a:rPr lang="it-IT" sz="4400" dirty="0">
                <a:effectLst/>
              </a:rPr>
              <a:t>Le tre </a:t>
            </a:r>
            <a:r>
              <a:rPr lang="it-IT" sz="4400" dirty="0" smtClean="0">
                <a:effectLst/>
              </a:rPr>
              <a:t>aree: </a:t>
            </a:r>
            <a:r>
              <a:rPr lang="it-IT" sz="4400" i="1" dirty="0" smtClean="0">
                <a:effectLst/>
              </a:rPr>
              <a:t>la seconda</a:t>
            </a:r>
            <a:r>
              <a:rPr lang="it-IT" sz="4400" dirty="0" smtClean="0">
                <a:effectLst/>
              </a:rPr>
              <a:t> </a:t>
            </a:r>
            <a:endParaRPr lang="it-IT" sz="4400" dirty="0"/>
          </a:p>
        </p:txBody>
      </p:sp>
      <p:sp>
        <p:nvSpPr>
          <p:cNvPr id="3" name="Segnaposto contenuto 2"/>
          <p:cNvSpPr>
            <a:spLocks noGrp="1"/>
          </p:cNvSpPr>
          <p:nvPr>
            <p:ph idx="1"/>
          </p:nvPr>
        </p:nvSpPr>
        <p:spPr>
          <a:xfrm>
            <a:off x="457200" y="1432650"/>
            <a:ext cx="8229600" cy="4923700"/>
          </a:xfrm>
        </p:spPr>
        <p:txBody>
          <a:bodyPr>
            <a:normAutofit/>
          </a:bodyPr>
          <a:lstStyle/>
          <a:p>
            <a:pPr marL="0" lvl="0" indent="0" algn="ctr">
              <a:buNone/>
            </a:pPr>
            <a:r>
              <a:rPr lang="it-IT"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«risultati ottenuti dal docente o dal gruppo di docenti in relazione al potenziamento delle competenze degli alunni e dell’innovazione didattica e metodologica, nonché della collaborazione alla ricerca didattica, alla documentazione e alla diffusione di buone pratiche didattiche»</a:t>
            </a: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r>
              <a:rPr lang="it-IT" dirty="0" smtClean="0"/>
              <a:t>Sono </a:t>
            </a:r>
            <a:r>
              <a:rPr lang="it-IT" dirty="0"/>
              <a:t>le attività che alimentano la professione e ne consentono lo sviluppo professionale, per il miglioramento delle performances degli allievi e del sistema di educativo in generale</a:t>
            </a:r>
            <a:r>
              <a:rPr lang="it-IT" dirty="0" smtClean="0"/>
              <a:t>;</a:t>
            </a:r>
          </a:p>
          <a:p>
            <a:pPr lvl="0"/>
            <a:r>
              <a:rPr lang="it-IT" dirty="0" smtClean="0"/>
              <a:t> </a:t>
            </a:r>
            <a:r>
              <a:rPr lang="it-IT" dirty="0"/>
              <a:t>in quanto supporto alla professione rilevano in modo sostanziale riguardo alla valutazione;</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96610539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09322"/>
            <a:ext cx="8229600" cy="895407"/>
          </a:xfrm>
        </p:spPr>
        <p:txBody>
          <a:bodyPr/>
          <a:lstStyle/>
          <a:p>
            <a:r>
              <a:rPr lang="it-IT" sz="4400" dirty="0">
                <a:effectLst/>
              </a:rPr>
              <a:t>Le tre </a:t>
            </a:r>
            <a:r>
              <a:rPr lang="it-IT" sz="4400" dirty="0" smtClean="0">
                <a:effectLst/>
              </a:rPr>
              <a:t>aree: </a:t>
            </a:r>
            <a:r>
              <a:rPr lang="it-IT" sz="4400" i="1" dirty="0" smtClean="0">
                <a:effectLst/>
              </a:rPr>
              <a:t>la terza </a:t>
            </a:r>
            <a:endParaRPr lang="it-IT" sz="4400" i="1" dirty="0"/>
          </a:p>
        </p:txBody>
      </p:sp>
      <p:sp>
        <p:nvSpPr>
          <p:cNvPr id="3" name="Segnaposto contenuto 2"/>
          <p:cNvSpPr>
            <a:spLocks noGrp="1"/>
          </p:cNvSpPr>
          <p:nvPr>
            <p:ph idx="1"/>
          </p:nvPr>
        </p:nvSpPr>
        <p:spPr/>
        <p:txBody>
          <a:bodyPr/>
          <a:lstStyle/>
          <a:p>
            <a:pPr marL="0" lvl="0" indent="0" algn="ctr">
              <a:buNone/>
            </a:pPr>
            <a:r>
              <a:rPr lang="it-IT"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«responsabilità assunte nel coordinamento organizzativo e didattico e nella formazione del personale»</a:t>
            </a: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endParaRPr lang="it-IT" dirty="0"/>
          </a:p>
          <a:p>
            <a:pPr lvl="0"/>
            <a:r>
              <a:rPr lang="it-IT" dirty="0" smtClean="0"/>
              <a:t>Riguardano </a:t>
            </a:r>
            <a:r>
              <a:rPr lang="it-IT" dirty="0"/>
              <a:t>figure già definite nell’ordinamento e incentivate contrattualmente, che rivestono ruoli organizzativi e gestionali importanti per il buon andamento della scuola, ma non  determinanti ai fini dell’attività professionale; </a:t>
            </a:r>
            <a:endParaRPr lang="it-IT" dirty="0" smtClean="0"/>
          </a:p>
          <a:p>
            <a:pPr lvl="0"/>
            <a:r>
              <a:rPr lang="it-IT" dirty="0" smtClean="0"/>
              <a:t>assumono </a:t>
            </a:r>
            <a:r>
              <a:rPr lang="it-IT" dirty="0"/>
              <a:t>pertanto peso minore nella valutazione dell’attività complessiva del docente.</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5782496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86129"/>
          </a:xfrm>
        </p:spPr>
        <p:txBody>
          <a:bodyPr/>
          <a:lstStyle/>
          <a:p>
            <a:r>
              <a:rPr lang="it-IT" dirty="0" smtClean="0"/>
              <a:t>Gli OO.CC.</a:t>
            </a:r>
            <a:endParaRPr lang="it-IT" dirty="0"/>
          </a:p>
        </p:txBody>
      </p:sp>
      <p:sp>
        <p:nvSpPr>
          <p:cNvPr id="3" name="Segnaposto contenuto 2"/>
          <p:cNvSpPr>
            <a:spLocks noGrp="1"/>
          </p:cNvSpPr>
          <p:nvPr>
            <p:ph idx="1"/>
          </p:nvPr>
        </p:nvSpPr>
        <p:spPr/>
        <p:txBody>
          <a:bodyPr/>
          <a:lstStyle/>
          <a:p>
            <a:pPr algn="ctr"/>
            <a:r>
              <a:rPr lang="it-IT" dirty="0"/>
              <a:t>L’unica </a:t>
            </a:r>
            <a:r>
              <a:rPr lang="it-IT" b="1" u="sng" dirty="0"/>
              <a:t>modifica agli Organi collegiali </a:t>
            </a:r>
            <a:r>
              <a:rPr lang="it-IT" dirty="0"/>
              <a:t>della scuola introdotta dalla </a:t>
            </a:r>
            <a:r>
              <a:rPr lang="it-IT" i="1" dirty="0"/>
              <a:t>legge n. 107/2015 </a:t>
            </a:r>
            <a:r>
              <a:rPr lang="it-IT" dirty="0"/>
              <a:t>è quella relativa all’art. 11 del Testo Unico della </a:t>
            </a:r>
            <a:r>
              <a:rPr lang="it-IT" dirty="0" smtClean="0"/>
              <a:t>scuola </a:t>
            </a:r>
          </a:p>
          <a:p>
            <a:pPr marL="0" indent="0" algn="ctr">
              <a:buNone/>
            </a:pPr>
            <a:r>
              <a:rPr lang="it-IT" dirty="0" smtClean="0"/>
              <a:t>(</a:t>
            </a:r>
            <a:r>
              <a:rPr lang="it-IT" dirty="0" err="1"/>
              <a:t>dlgs</a:t>
            </a:r>
            <a:r>
              <a:rPr lang="it-IT" dirty="0"/>
              <a:t> n. 297/1994</a:t>
            </a:r>
            <a:r>
              <a:rPr lang="it-IT" dirty="0" smtClean="0"/>
              <a:t>)</a:t>
            </a:r>
          </a:p>
          <a:p>
            <a:pPr marL="0" indent="0" algn="ctr">
              <a:buNone/>
            </a:pPr>
            <a:r>
              <a:rPr lang="it-IT" dirty="0"/>
              <a:t>e</a:t>
            </a:r>
            <a:r>
              <a:rPr lang="it-IT" dirty="0" smtClean="0"/>
              <a:t> riguarda </a:t>
            </a:r>
          </a:p>
          <a:p>
            <a:pPr marL="0" indent="0" algn="ctr">
              <a:buNone/>
            </a:pPr>
            <a:r>
              <a:rPr lang="it-IT" dirty="0" smtClean="0"/>
              <a:t>il </a:t>
            </a:r>
            <a:r>
              <a:rPr lang="it-IT" dirty="0"/>
              <a:t>“</a:t>
            </a:r>
            <a:r>
              <a:rPr lang="it-IT" i="1" dirty="0"/>
              <a:t>comitato per la valutazione del </a:t>
            </a:r>
            <a:r>
              <a:rPr lang="it-IT" b="1" i="1" dirty="0">
                <a:solidFill>
                  <a:srgbClr val="0000FF"/>
                </a:solidFill>
              </a:rPr>
              <a:t>servizio</a:t>
            </a:r>
            <a:r>
              <a:rPr lang="it-IT" i="1" dirty="0"/>
              <a:t> dei docenti</a:t>
            </a:r>
            <a:r>
              <a:rPr lang="it-IT" dirty="0"/>
              <a:t>” </a:t>
            </a:r>
            <a:r>
              <a:rPr lang="it-IT" dirty="0" smtClean="0"/>
              <a:t> che assume  </a:t>
            </a:r>
            <a:r>
              <a:rPr lang="it-IT" dirty="0"/>
              <a:t>la denominazione </a:t>
            </a:r>
            <a:r>
              <a:rPr lang="it-IT" dirty="0" smtClean="0"/>
              <a:t>di</a:t>
            </a:r>
          </a:p>
          <a:p>
            <a:pPr marL="0" indent="0" algn="ctr">
              <a:buNone/>
            </a:pPr>
            <a:r>
              <a:rPr lang="it-IT" dirty="0" smtClean="0"/>
              <a:t> </a:t>
            </a:r>
            <a:r>
              <a:rPr lang="it-IT" dirty="0"/>
              <a:t>“</a:t>
            </a:r>
            <a:r>
              <a:rPr lang="it-IT" b="1" dirty="0">
                <a:solidFill>
                  <a:srgbClr val="0000FF"/>
                </a:solidFill>
              </a:rPr>
              <a:t>comitato per la valutazione dei docenti</a:t>
            </a:r>
            <a:r>
              <a:rPr lang="it-IT" dirty="0"/>
              <a:t>”. </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73291595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i="1" dirty="0" smtClean="0"/>
              <a:t>il confine rigoroso tra le aree</a:t>
            </a:r>
            <a:endParaRPr lang="it-IT" sz="4400" i="1"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La </a:t>
            </a:r>
            <a:r>
              <a:rPr lang="it-IT" dirty="0"/>
              <a:t>norma definisce in tal modo un confine non rigoroso alle singole aree, lasciando ai singoli Comitati la libertà di individuare gli indicatori per la valutazione in rapporto alle esigenze delle relative scuole e dei loro allievi. </a:t>
            </a:r>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8893346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7922"/>
            <a:ext cx="8229600" cy="1372278"/>
          </a:xfrm>
        </p:spPr>
        <p:txBody>
          <a:bodyPr/>
          <a:lstStyle/>
          <a:p>
            <a:r>
              <a:rPr lang="it-IT" sz="4400" i="1" dirty="0"/>
              <a:t>il confine rigoroso tra le </a:t>
            </a:r>
            <a:r>
              <a:rPr lang="it-IT" sz="4400" i="1" dirty="0" smtClean="0"/>
              <a:t>aree</a:t>
            </a:r>
            <a:br>
              <a:rPr lang="it-IT" sz="4400" i="1" dirty="0" smtClean="0"/>
            </a:br>
            <a:r>
              <a:rPr lang="it-IT" sz="4400" i="1" dirty="0" smtClean="0"/>
              <a:t>FAQ 16</a:t>
            </a:r>
            <a:endParaRPr lang="it-IT" sz="4400" dirty="0"/>
          </a:p>
        </p:txBody>
      </p:sp>
      <p:sp>
        <p:nvSpPr>
          <p:cNvPr id="3" name="Segnaposto contenuto 2"/>
          <p:cNvSpPr>
            <a:spLocks noGrp="1"/>
          </p:cNvSpPr>
          <p:nvPr>
            <p:ph idx="1"/>
          </p:nvPr>
        </p:nvSpPr>
        <p:spPr>
          <a:xfrm>
            <a:off x="457200" y="2458298"/>
            <a:ext cx="8229600" cy="3667865"/>
          </a:xfrm>
        </p:spPr>
        <p:txBody>
          <a:bodyPr/>
          <a:lstStyle/>
          <a:p>
            <a:r>
              <a:rPr lang="it-IT" dirty="0"/>
              <a:t>La FAQ n. 16, pubblicata sul sito del ministero alla pagina del Sistema Nazionale di Valutazione (</a:t>
            </a:r>
            <a:r>
              <a:rPr lang="it-IT" u="sng" dirty="0">
                <a:hlinkClick r:id="rId2"/>
              </a:rPr>
              <a:t>link</a:t>
            </a:r>
            <a:r>
              <a:rPr lang="it-IT" dirty="0"/>
              <a:t>), precisa in proposito che </a:t>
            </a:r>
            <a:r>
              <a:rPr lang="it-IT" i="1" dirty="0"/>
              <a:t>«</a:t>
            </a:r>
            <a:r>
              <a:rPr lang="it-IT" i="1" dirty="0">
                <a:solidFill>
                  <a:srgbClr val="0000FF"/>
                </a:solidFill>
              </a:rPr>
              <a:t>è il comitato che individua autonomamente i criteri per la valorizzazione dei docenti, sulla base di indicatori esplicitati dalla legge stessa</a:t>
            </a:r>
            <a:r>
              <a:rPr lang="it-IT" i="1" dirty="0"/>
              <a:t>»</a:t>
            </a:r>
            <a:r>
              <a:rPr lang="it-IT" dirty="0"/>
              <a:t>. </a:t>
            </a:r>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98213662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6520"/>
            <a:ext cx="8229600" cy="1453679"/>
          </a:xfrm>
        </p:spPr>
        <p:txBody>
          <a:bodyPr/>
          <a:lstStyle/>
          <a:p>
            <a:r>
              <a:rPr lang="it-IT" sz="4400" i="1" dirty="0"/>
              <a:t>il confine rigoroso tra le aree</a:t>
            </a:r>
            <a:br>
              <a:rPr lang="it-IT" sz="4400" i="1" dirty="0"/>
            </a:br>
            <a:r>
              <a:rPr lang="it-IT" sz="4400" i="1" dirty="0" smtClean="0"/>
              <a:t>FAQ 17</a:t>
            </a:r>
            <a:endParaRPr lang="it-IT" sz="4400" dirty="0"/>
          </a:p>
        </p:txBody>
      </p:sp>
      <p:sp>
        <p:nvSpPr>
          <p:cNvPr id="3" name="Segnaposto contenuto 2"/>
          <p:cNvSpPr>
            <a:spLocks noGrp="1"/>
          </p:cNvSpPr>
          <p:nvPr>
            <p:ph idx="1"/>
          </p:nvPr>
        </p:nvSpPr>
        <p:spPr/>
        <p:txBody>
          <a:bodyPr>
            <a:normAutofit lnSpcReduction="10000"/>
          </a:bodyPr>
          <a:lstStyle/>
          <a:p>
            <a:r>
              <a:rPr lang="it-IT" dirty="0"/>
              <a:t>Mentre </a:t>
            </a:r>
            <a:r>
              <a:rPr lang="it-IT" dirty="0" smtClean="0"/>
              <a:t>FAQ </a:t>
            </a:r>
            <a:r>
              <a:rPr lang="it-IT" dirty="0"/>
              <a:t>n. 17 sottolinea che, se è </a:t>
            </a:r>
            <a:r>
              <a:rPr lang="it-IT" i="1" dirty="0"/>
              <a:t>«</a:t>
            </a:r>
            <a:r>
              <a:rPr lang="it-IT" i="1" dirty="0">
                <a:solidFill>
                  <a:srgbClr val="0000FF"/>
                </a:solidFill>
              </a:rPr>
              <a:t>opportuno che non vengano individuate altre aree diverse da quelle indicate dalla legge, mutuandole, ad esempio, da contesti istituzionali di altra natura</a:t>
            </a:r>
            <a:r>
              <a:rPr lang="it-IT" i="1" dirty="0"/>
              <a:t>»</a:t>
            </a:r>
            <a:r>
              <a:rPr lang="it-IT" dirty="0"/>
              <a:t>, tuttavia, </a:t>
            </a:r>
            <a:r>
              <a:rPr lang="it-IT" i="1" dirty="0"/>
              <a:t>«in considerazione delle caratteristiche organizzative e strutturali dell'istituzione scolastica</a:t>
            </a:r>
            <a:r>
              <a:rPr lang="it-IT" i="1" u="sng" dirty="0"/>
              <a:t>, il Comitato può eventualmente decidere</a:t>
            </a:r>
            <a:r>
              <a:rPr lang="it-IT" i="1" dirty="0"/>
              <a:t>, con adeguata motivazione, </a:t>
            </a:r>
            <a:r>
              <a:rPr lang="it-IT" i="1" u="sng" dirty="0"/>
              <a:t>di definire criteri valutativi non per tutte e tre le aree </a:t>
            </a:r>
            <a:r>
              <a:rPr lang="it-IT" i="1" dirty="0"/>
              <a:t>in cui si esplica la qualità professionale degli insegnanti»</a:t>
            </a:r>
            <a:r>
              <a:rPr lang="it-IT" dirty="0"/>
              <a:t>. </a:t>
            </a:r>
            <a:endParaRPr lang="it-IT" dirty="0" smtClean="0"/>
          </a:p>
          <a:p>
            <a:pPr marL="0" indent="0" algn="ctr">
              <a:buNone/>
            </a:pPr>
            <a:r>
              <a:rPr lang="it-IT" dirty="0" smtClean="0">
                <a:solidFill>
                  <a:srgbClr val="0000FF"/>
                </a:solidFill>
              </a:rPr>
              <a:t>La </a:t>
            </a:r>
            <a:r>
              <a:rPr lang="it-IT" dirty="0">
                <a:solidFill>
                  <a:srgbClr val="0000FF"/>
                </a:solidFill>
              </a:rPr>
              <a:t>procedura, almeno per quel che riguarda il Comitato di valutazione, è quindi chiara.</a:t>
            </a:r>
            <a:r>
              <a:rPr lang="it-IT" dirty="0"/>
              <a:t> </a:t>
            </a:r>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402947870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4202"/>
            <a:ext cx="8229600" cy="993087"/>
          </a:xfrm>
        </p:spPr>
        <p:txBody>
          <a:bodyPr/>
          <a:lstStyle/>
          <a:p>
            <a:r>
              <a:rPr lang="it-IT" sz="4400" i="1" dirty="0" smtClean="0"/>
              <a:t>Compiti e discrezionalità del Ds</a:t>
            </a:r>
            <a:endParaRPr lang="it-IT" sz="4400" i="1" dirty="0"/>
          </a:p>
        </p:txBody>
      </p:sp>
      <p:sp>
        <p:nvSpPr>
          <p:cNvPr id="3" name="Segnaposto contenuto 2"/>
          <p:cNvSpPr>
            <a:spLocks noGrp="1"/>
          </p:cNvSpPr>
          <p:nvPr>
            <p:ph idx="1"/>
          </p:nvPr>
        </p:nvSpPr>
        <p:spPr/>
        <p:txBody>
          <a:bodyPr>
            <a:normAutofit/>
          </a:bodyPr>
          <a:lstStyle/>
          <a:p>
            <a:r>
              <a:rPr lang="it-IT" dirty="0"/>
              <a:t>Al </a:t>
            </a:r>
            <a:r>
              <a:rPr lang="it-IT" b="1" dirty="0"/>
              <a:t>Dirigente scolastico compete </a:t>
            </a:r>
            <a:r>
              <a:rPr lang="it-IT" dirty="0"/>
              <a:t>invece (legge n. 107/2015, c. 127), </a:t>
            </a:r>
            <a:r>
              <a:rPr lang="it-IT" i="1" dirty="0"/>
              <a:t>«sulla base dei criteri individuati dal comitato per la valutazione dei docenti»</a:t>
            </a:r>
            <a:r>
              <a:rPr lang="it-IT" dirty="0"/>
              <a:t> e </a:t>
            </a:r>
            <a:r>
              <a:rPr lang="it-IT" i="1" dirty="0"/>
              <a:t>«di motivata valutazione»</a:t>
            </a:r>
            <a:r>
              <a:rPr lang="it-IT" dirty="0"/>
              <a:t>, </a:t>
            </a:r>
            <a:r>
              <a:rPr lang="it-IT" b="1" dirty="0"/>
              <a:t>l’onere di assegnare annualmente il </a:t>
            </a:r>
            <a:r>
              <a:rPr lang="it-IT" b="1" i="1" dirty="0"/>
              <a:t>bonus</a:t>
            </a:r>
            <a:r>
              <a:rPr lang="it-IT" b="1" dirty="0"/>
              <a:t> </a:t>
            </a:r>
            <a:r>
              <a:rPr lang="it-IT" dirty="0"/>
              <a:t>ai suoi docenti</a:t>
            </a:r>
            <a:r>
              <a:rPr lang="it-IT" dirty="0" smtClean="0"/>
              <a:t>.</a:t>
            </a:r>
            <a:r>
              <a:rPr lang="it-IT" dirty="0" smtClean="0"/>
              <a:t>.</a:t>
            </a:r>
          </a:p>
          <a:p>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pic>
        <p:nvPicPr>
          <p:cNvPr id="5" name="Immagine 4" descr="can-stock-photo_csp1275336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165" y="3614186"/>
            <a:ext cx="7709437" cy="2786613"/>
          </a:xfrm>
          <a:prstGeom prst="rect">
            <a:avLst/>
          </a:prstGeom>
        </p:spPr>
      </p:pic>
    </p:spTree>
    <p:extLst>
      <p:ext uri="{BB962C8B-B14F-4D97-AF65-F5344CB8AC3E}">
        <p14:creationId xmlns:p14="http://schemas.microsoft.com/office/powerpoint/2010/main" val="100763700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4202"/>
            <a:ext cx="8229600" cy="993087"/>
          </a:xfrm>
        </p:spPr>
        <p:txBody>
          <a:bodyPr/>
          <a:lstStyle/>
          <a:p>
            <a:r>
              <a:rPr lang="it-IT" sz="4400" i="1" dirty="0" smtClean="0"/>
              <a:t>Compiti e discrezionalità del Ds</a:t>
            </a:r>
            <a:endParaRPr lang="it-IT" sz="4400" i="1" dirty="0"/>
          </a:p>
        </p:txBody>
      </p:sp>
      <p:sp>
        <p:nvSpPr>
          <p:cNvPr id="3" name="Segnaposto contenuto 2"/>
          <p:cNvSpPr>
            <a:spLocks noGrp="1"/>
          </p:cNvSpPr>
          <p:nvPr>
            <p:ph idx="1"/>
          </p:nvPr>
        </p:nvSpPr>
        <p:spPr/>
        <p:txBody>
          <a:bodyPr>
            <a:normAutofit lnSpcReduction="10000"/>
          </a:bodyPr>
          <a:lstStyle/>
          <a:p>
            <a:r>
              <a:rPr lang="it-IT" dirty="0" smtClean="0"/>
              <a:t>«</a:t>
            </a:r>
            <a:r>
              <a:rPr lang="it-IT" i="1" dirty="0"/>
              <a:t>È indubbio </a:t>
            </a:r>
            <a:r>
              <a:rPr lang="it-IT" dirty="0"/>
              <a:t>– commenta </a:t>
            </a:r>
            <a:r>
              <a:rPr lang="it-IT" b="1" dirty="0"/>
              <a:t>la FAQ n. 4 </a:t>
            </a:r>
            <a:r>
              <a:rPr lang="it-IT" dirty="0"/>
              <a:t>– </a:t>
            </a:r>
            <a:r>
              <a:rPr lang="it-IT" i="1" dirty="0"/>
              <a:t>che la maggior o minor definizione dei criteri implicherà </a:t>
            </a:r>
            <a:r>
              <a:rPr lang="it-IT" b="1" i="1" dirty="0">
                <a:solidFill>
                  <a:srgbClr val="0000FF"/>
                </a:solidFill>
              </a:rPr>
              <a:t>la minor o maggior discrezionalità del Dirigente </a:t>
            </a:r>
            <a:r>
              <a:rPr lang="it-IT" i="1" dirty="0"/>
              <a:t>scolastico, ma queste decisioni sono lasciate all’autonomia gestionale delle istituzioni scolastiche»</a:t>
            </a:r>
            <a:r>
              <a:rPr lang="it-IT" dirty="0"/>
              <a:t>. </a:t>
            </a:r>
            <a:endParaRPr lang="it-IT" dirty="0" smtClean="0"/>
          </a:p>
          <a:p>
            <a:r>
              <a:rPr lang="it-IT" dirty="0" smtClean="0"/>
              <a:t>Secondo </a:t>
            </a:r>
            <a:r>
              <a:rPr lang="it-IT" dirty="0"/>
              <a:t>il MIUR, quindi, sarebbe proprio la </a:t>
            </a:r>
            <a:r>
              <a:rPr lang="it-IT" b="1" dirty="0">
                <a:solidFill>
                  <a:srgbClr val="0000FF"/>
                </a:solidFill>
              </a:rPr>
              <a:t>completezza dei criteri</a:t>
            </a:r>
            <a:r>
              <a:rPr lang="it-IT" dirty="0"/>
              <a:t> rispetto alle tre aree indicate e una buona analiticità dei relativi indicatori/descrittori con rispettivi pesi, costruiti in modo coerente intorno alle effettive esigenze della scuola a fare la differenza.</a:t>
            </a:r>
          </a:p>
          <a:p>
            <a:endParaRPr lang="it-IT" dirty="0"/>
          </a:p>
        </p:txBody>
      </p:sp>
      <p:sp>
        <p:nvSpPr>
          <p:cNvPr id="4" name="Segnaposto piè di pagina 3"/>
          <p:cNvSpPr>
            <a:spLocks noGrp="1"/>
          </p:cNvSpPr>
          <p:nvPr>
            <p:ph type="ftr" sz="quarter" idx="11"/>
          </p:nvPr>
        </p:nvSpPr>
        <p:spPr/>
        <p:txBody>
          <a:bodyPr/>
          <a:lstStyle/>
          <a:p>
            <a:r>
              <a:rPr lang="en-US" dirty="0" err="1" smtClean="0"/>
              <a:t>Filomena</a:t>
            </a:r>
            <a:r>
              <a:rPr lang="en-US" dirty="0" smtClean="0"/>
              <a:t> </a:t>
            </a:r>
            <a:r>
              <a:rPr lang="en-US" dirty="0" err="1" smtClean="0"/>
              <a:t>Zamboli</a:t>
            </a:r>
            <a:endParaRPr lang="en-US" dirty="0"/>
          </a:p>
        </p:txBody>
      </p:sp>
    </p:spTree>
    <p:extLst>
      <p:ext uri="{BB962C8B-B14F-4D97-AF65-F5344CB8AC3E}">
        <p14:creationId xmlns:p14="http://schemas.microsoft.com/office/powerpoint/2010/main" val="164719052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i="1" dirty="0" smtClean="0"/>
              <a:t>Lavorare insieme</a:t>
            </a:r>
            <a:endParaRPr lang="it-IT" sz="4400" i="1" dirty="0"/>
          </a:p>
        </p:txBody>
      </p:sp>
      <p:sp>
        <p:nvSpPr>
          <p:cNvPr id="3" name="Segnaposto contenuto 2"/>
          <p:cNvSpPr>
            <a:spLocks noGrp="1"/>
          </p:cNvSpPr>
          <p:nvPr>
            <p:ph idx="1"/>
          </p:nvPr>
        </p:nvSpPr>
        <p:spPr/>
        <p:txBody>
          <a:bodyPr/>
          <a:lstStyle/>
          <a:p>
            <a:pPr marL="0" indent="0" algn="ctr">
              <a:buNone/>
            </a:pPr>
            <a:endParaRPr lang="it-IT" sz="3200" i="1" dirty="0" smtClean="0">
              <a:solidFill>
                <a:srgbClr val="0000FF"/>
              </a:solidFill>
            </a:endParaRPr>
          </a:p>
          <a:p>
            <a:pPr marL="0" indent="0" algn="ctr">
              <a:buNone/>
            </a:pPr>
            <a:r>
              <a:rPr lang="it-IT" sz="3200" i="1" dirty="0" smtClean="0">
                <a:solidFill>
                  <a:srgbClr val="0000FF"/>
                </a:solidFill>
              </a:rPr>
              <a:t>Sulla </a:t>
            </a:r>
            <a:r>
              <a:rPr lang="it-IT" sz="3200" i="1" dirty="0">
                <a:solidFill>
                  <a:srgbClr val="0000FF"/>
                </a:solidFill>
              </a:rPr>
              <a:t>scorta di queste indicazioni alcuni docenti di </a:t>
            </a:r>
            <a:r>
              <a:rPr lang="it-IT" sz="3200" b="1" i="1" dirty="0" err="1">
                <a:solidFill>
                  <a:schemeClr val="tx1"/>
                </a:solidFill>
              </a:rPr>
              <a:t>Diesse</a:t>
            </a:r>
            <a:r>
              <a:rPr lang="it-IT" sz="3200" i="1" dirty="0">
                <a:solidFill>
                  <a:srgbClr val="0000FF"/>
                </a:solidFill>
              </a:rPr>
              <a:t> e alcuni dirigenti di </a:t>
            </a:r>
            <a:r>
              <a:rPr lang="it-IT" sz="3200" b="1" i="1" dirty="0" err="1">
                <a:solidFill>
                  <a:schemeClr val="tx1"/>
                </a:solidFill>
              </a:rPr>
              <a:t>Di.S.A.L</a:t>
            </a:r>
            <a:r>
              <a:rPr lang="it-IT" sz="3200" b="1" i="1" dirty="0">
                <a:solidFill>
                  <a:schemeClr val="tx1"/>
                </a:solidFill>
              </a:rPr>
              <a:t>.</a:t>
            </a:r>
            <a:r>
              <a:rPr lang="it-IT" sz="3200" i="1" dirty="0" smtClean="0">
                <a:solidFill>
                  <a:srgbClr val="0000FF"/>
                </a:solidFill>
              </a:rPr>
              <a:t> </a:t>
            </a:r>
            <a:r>
              <a:rPr lang="it-IT" sz="3200" i="1" dirty="0">
                <a:solidFill>
                  <a:srgbClr val="0000FF"/>
                </a:solidFill>
              </a:rPr>
              <a:t>hanno lavorato insieme per offrire spunti utili alla costruzione del sistema dei criteri di valutazione.</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380404124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41882"/>
            <a:ext cx="8229600" cy="797726"/>
          </a:xfrm>
        </p:spPr>
        <p:txBody>
          <a:bodyPr/>
          <a:lstStyle/>
          <a:p>
            <a:r>
              <a:rPr lang="it-IT" sz="4000" dirty="0" smtClean="0"/>
              <a:t>Una ipotesi </a:t>
            </a:r>
            <a:r>
              <a:rPr lang="it-IT" sz="4000" i="1" dirty="0" smtClean="0"/>
              <a:t>work in progress</a:t>
            </a:r>
            <a:endParaRPr lang="it-IT" sz="4000" dirty="0"/>
          </a:p>
        </p:txBody>
      </p:sp>
      <p:sp>
        <p:nvSpPr>
          <p:cNvPr id="3" name="Segnaposto contenuto 2"/>
          <p:cNvSpPr>
            <a:spLocks noGrp="1"/>
          </p:cNvSpPr>
          <p:nvPr>
            <p:ph idx="1"/>
          </p:nvPr>
        </p:nvSpPr>
        <p:spPr>
          <a:xfrm>
            <a:off x="457200" y="1600200"/>
            <a:ext cx="8229600" cy="4756150"/>
          </a:xfrm>
        </p:spPr>
        <p:txBody>
          <a:bodyPr>
            <a:normAutofit fontScale="77500" lnSpcReduction="20000"/>
          </a:bodyPr>
          <a:lstStyle/>
          <a:p>
            <a:pPr marL="0" indent="0">
              <a:buNone/>
            </a:pPr>
            <a:r>
              <a:rPr lang="it-IT" dirty="0"/>
              <a:t>La bozza che offriamo è l’esito di un </a:t>
            </a:r>
            <a:r>
              <a:rPr lang="it-IT" i="1" dirty="0"/>
              <a:t>work in progress</a:t>
            </a:r>
            <a:r>
              <a:rPr lang="it-IT" dirty="0"/>
              <a:t> e non vuole avere la pretesa di essere uno strumento </a:t>
            </a:r>
            <a:r>
              <a:rPr lang="it-IT" dirty="0" smtClean="0"/>
              <a:t>definitivo.</a:t>
            </a:r>
          </a:p>
          <a:p>
            <a:pPr marL="0" indent="0">
              <a:buNone/>
            </a:pPr>
            <a:endParaRPr lang="it-IT" dirty="0"/>
          </a:p>
          <a:p>
            <a:r>
              <a:rPr lang="it-IT" dirty="0"/>
              <a:t>Come per ogni atto valutativo </a:t>
            </a:r>
            <a:r>
              <a:rPr lang="it-IT" dirty="0" smtClean="0"/>
              <a:t>che si svolge nella </a:t>
            </a:r>
            <a:r>
              <a:rPr lang="it-IT" dirty="0"/>
              <a:t>scuola, </a:t>
            </a:r>
            <a:r>
              <a:rPr lang="it-IT" b="1" u="sng" dirty="0">
                <a:solidFill>
                  <a:srgbClr val="0000FF"/>
                </a:solidFill>
              </a:rPr>
              <a:t>non si può trattare di una procedura meccanica. </a:t>
            </a:r>
            <a:endParaRPr lang="it-IT" b="1" u="sng" dirty="0" smtClean="0">
              <a:solidFill>
                <a:srgbClr val="0000FF"/>
              </a:solidFill>
            </a:endParaRPr>
          </a:p>
          <a:p>
            <a:pPr marL="0" indent="0">
              <a:buNone/>
            </a:pPr>
            <a:endParaRPr lang="it-IT" b="1" u="sng" dirty="0">
              <a:solidFill>
                <a:srgbClr val="0000FF"/>
              </a:solidFill>
            </a:endParaRPr>
          </a:p>
          <a:p>
            <a:r>
              <a:rPr lang="it-IT" b="1" u="sng" dirty="0">
                <a:solidFill>
                  <a:srgbClr val="0000FF"/>
                </a:solidFill>
              </a:rPr>
              <a:t>Se la valutazione è un’operazione di attribuzione di valore </a:t>
            </a:r>
            <a:r>
              <a:rPr lang="it-IT" dirty="0"/>
              <a:t>a fatti, eventi, oggetti, etc., in relazione agli scopi che colui che valuta intende perseguire, la prima attenzione da avere ci sembra </a:t>
            </a:r>
            <a:r>
              <a:rPr lang="it-IT" b="1" u="sng" dirty="0">
                <a:solidFill>
                  <a:srgbClr val="0000FF"/>
                </a:solidFill>
              </a:rPr>
              <a:t>una paziente raccolta di indizi</a:t>
            </a:r>
            <a:r>
              <a:rPr lang="it-IT" dirty="0"/>
              <a:t>, la più attenta e condivisa possibile</a:t>
            </a:r>
            <a:r>
              <a:rPr lang="it-IT" dirty="0" smtClean="0"/>
              <a:t>.</a:t>
            </a:r>
          </a:p>
          <a:p>
            <a:endParaRPr lang="it-IT" dirty="0"/>
          </a:p>
          <a:p>
            <a:r>
              <a:rPr lang="it-IT" dirty="0"/>
              <a:t>Per raccogliere informazioni occorrono: un giusto atteggiamento caratterizzato da molta osservazione, strumenti affinati, un metodo adeguato che ci permetta di superare il soggettivismo e il tecnicismo. </a:t>
            </a:r>
            <a:endParaRPr lang="it-IT" dirty="0" smtClean="0"/>
          </a:p>
          <a:p>
            <a:endParaRPr lang="it-IT" dirty="0"/>
          </a:p>
          <a:p>
            <a:r>
              <a:rPr lang="it-IT" dirty="0"/>
              <a:t>Le informazioni dovrebbero essere sempre pertinenti, valide, affidabili.</a:t>
            </a:r>
          </a:p>
          <a:p>
            <a:pPr marL="0" indent="0">
              <a:buNone/>
            </a:pPr>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533548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41882"/>
            <a:ext cx="8229600" cy="797726"/>
          </a:xfrm>
        </p:spPr>
        <p:txBody>
          <a:bodyPr/>
          <a:lstStyle/>
          <a:p>
            <a:r>
              <a:rPr lang="it-IT" sz="4000" dirty="0" smtClean="0"/>
              <a:t>Una ipotesi </a:t>
            </a:r>
            <a:r>
              <a:rPr lang="it-IT" sz="4000" i="1" dirty="0" smtClean="0"/>
              <a:t>work in progress</a:t>
            </a:r>
            <a:endParaRPr lang="it-IT" sz="4000" dirty="0"/>
          </a:p>
        </p:txBody>
      </p:sp>
      <p:sp>
        <p:nvSpPr>
          <p:cNvPr id="3" name="Segnaposto contenuto 2"/>
          <p:cNvSpPr>
            <a:spLocks noGrp="1"/>
          </p:cNvSpPr>
          <p:nvPr>
            <p:ph idx="1"/>
          </p:nvPr>
        </p:nvSpPr>
        <p:spPr>
          <a:xfrm>
            <a:off x="457200" y="1481492"/>
            <a:ext cx="8229600" cy="4644672"/>
          </a:xfrm>
        </p:spPr>
        <p:txBody>
          <a:bodyPr>
            <a:normAutofit fontScale="92500" lnSpcReduction="10000"/>
          </a:bodyPr>
          <a:lstStyle/>
          <a:p>
            <a:pPr marL="0" indent="0">
              <a:buNone/>
            </a:pPr>
            <a:r>
              <a:rPr lang="it-IT" dirty="0"/>
              <a:t> </a:t>
            </a:r>
          </a:p>
          <a:p>
            <a:r>
              <a:rPr lang="it-IT" dirty="0"/>
              <a:t>Per le tre categorie di criteri indicate nella legge n. 107/2015, suddivise a loro volta in sottocategorie, </a:t>
            </a:r>
            <a:r>
              <a:rPr lang="it-IT" b="1" i="1" dirty="0">
                <a:solidFill>
                  <a:srgbClr val="0000FF"/>
                </a:solidFill>
              </a:rPr>
              <a:t>si sono individuati indicatori e descrittori</a:t>
            </a:r>
            <a:r>
              <a:rPr lang="it-IT" dirty="0"/>
              <a:t>; si è indicato il peso da attribuire a ciascuna delle tre categorie e rispettive </a:t>
            </a:r>
            <a:r>
              <a:rPr lang="it-IT" dirty="0" smtClean="0"/>
              <a:t>sottocategorie senza entrare nel dettaglio dei singoli indicatori, lasciato all’autonomia delle singole scuole.</a:t>
            </a:r>
            <a:endParaRPr lang="it-IT" dirty="0"/>
          </a:p>
          <a:p>
            <a:r>
              <a:rPr lang="it-IT" dirty="0"/>
              <a:t>Nello specifico </a:t>
            </a:r>
            <a:r>
              <a:rPr lang="it-IT" b="1" i="1" dirty="0">
                <a:solidFill>
                  <a:srgbClr val="0000FF"/>
                </a:solidFill>
              </a:rPr>
              <a:t>si è data prevalenza alla categoria A</a:t>
            </a:r>
            <a:r>
              <a:rPr lang="it-IT" dirty="0"/>
              <a:t>, e in subordine alle altre categorie, per valorizzare innanzitutto il lavoro con gli allievi</a:t>
            </a:r>
            <a:r>
              <a:rPr lang="it-IT" dirty="0" smtClean="0"/>
              <a:t>.</a:t>
            </a:r>
          </a:p>
          <a:p>
            <a:r>
              <a:rPr lang="it-IT" dirty="0" smtClean="0"/>
              <a:t>Le indicazioni riportate nella scheda sono </a:t>
            </a:r>
            <a:r>
              <a:rPr lang="it-IT" b="1" i="1" dirty="0">
                <a:solidFill>
                  <a:srgbClr val="0000FF"/>
                </a:solidFill>
              </a:rPr>
              <a:t>un primo tentativo</a:t>
            </a:r>
            <a:r>
              <a:rPr lang="it-IT" dirty="0" smtClean="0"/>
              <a:t> di individuare i parametri di valutazione, senza alcuna pretesa di esaustività.</a:t>
            </a:r>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848891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74443"/>
            <a:ext cx="8229600" cy="1225757"/>
          </a:xfrm>
        </p:spPr>
        <p:txBody>
          <a:bodyPr/>
          <a:lstStyle/>
          <a:p>
            <a:r>
              <a:rPr lang="it-IT" sz="4400" dirty="0" smtClean="0"/>
              <a:t>Una ipotesi di scheda di valutazione</a:t>
            </a:r>
            <a:endParaRPr lang="it-IT" sz="4400" dirty="0"/>
          </a:p>
        </p:txBody>
      </p:sp>
      <p:sp>
        <p:nvSpPr>
          <p:cNvPr id="3" name="Segnaposto contenuto 2"/>
          <p:cNvSpPr>
            <a:spLocks noGrp="1"/>
          </p:cNvSpPr>
          <p:nvPr>
            <p:ph idx="1"/>
          </p:nvPr>
        </p:nvSpPr>
        <p:spPr>
          <a:xfrm>
            <a:off x="457200" y="1741973"/>
            <a:ext cx="8229600" cy="4477032"/>
          </a:xfrm>
        </p:spPr>
        <p:txBody>
          <a:bodyPr>
            <a:normAutofit fontScale="62500" lnSpcReduction="20000"/>
          </a:bodyPr>
          <a:lstStyle/>
          <a:p>
            <a:r>
              <a:rPr lang="it-IT" dirty="0" smtClean="0"/>
              <a:t>Partendo </a:t>
            </a:r>
            <a:r>
              <a:rPr lang="it-IT" dirty="0"/>
              <a:t>dalle indicazioni date dalla legge (nuovo art. 11 del </a:t>
            </a:r>
            <a:r>
              <a:rPr lang="it-IT" dirty="0" err="1" smtClean="0"/>
              <a:t>d.lgs</a:t>
            </a:r>
            <a:r>
              <a:rPr lang="it-IT" dirty="0" smtClean="0"/>
              <a:t> </a:t>
            </a:r>
            <a:r>
              <a:rPr lang="it-IT" dirty="0"/>
              <a:t>n. 297/1994, c. 3) e tendo conto della già motivata graduatoria di prevalenze, si possono suddividere le aree in tre blocchi:</a:t>
            </a:r>
          </a:p>
          <a:p>
            <a:pPr marL="0" indent="0">
              <a:buNone/>
            </a:pPr>
            <a:endParaRPr lang="it-IT" b="1" i="1" u="sng" dirty="0" smtClean="0">
              <a:solidFill>
                <a:srgbClr val="0000FF"/>
              </a:solidFill>
            </a:endParaRPr>
          </a:p>
          <a:p>
            <a:pPr marL="0" indent="0">
              <a:buNone/>
            </a:pPr>
            <a:r>
              <a:rPr lang="it-IT" b="1" i="1" u="sng" dirty="0" smtClean="0">
                <a:solidFill>
                  <a:srgbClr val="0000FF"/>
                </a:solidFill>
              </a:rPr>
              <a:t>Area </a:t>
            </a:r>
            <a:r>
              <a:rPr lang="it-IT" b="1" i="1" u="sng" dirty="0">
                <a:solidFill>
                  <a:srgbClr val="0000FF"/>
                </a:solidFill>
              </a:rPr>
              <a:t>A (</a:t>
            </a:r>
            <a:r>
              <a:rPr lang="it-IT" b="1" i="1" u="sng" dirty="0" err="1">
                <a:solidFill>
                  <a:srgbClr val="0000FF"/>
                </a:solidFill>
              </a:rPr>
              <a:t>max</a:t>
            </a:r>
            <a:r>
              <a:rPr lang="it-IT" b="1" i="1" u="sng" dirty="0">
                <a:solidFill>
                  <a:srgbClr val="0000FF"/>
                </a:solidFill>
              </a:rPr>
              <a:t> punti 45/100):</a:t>
            </a:r>
          </a:p>
          <a:p>
            <a:r>
              <a:rPr lang="it-IT" dirty="0"/>
              <a:t>qualità dell’insegnamento - caratteristiche professionali </a:t>
            </a:r>
            <a:r>
              <a:rPr lang="it-IT" dirty="0" smtClean="0"/>
              <a:t> 	(</a:t>
            </a:r>
            <a:r>
              <a:rPr lang="it-IT" dirty="0" err="1"/>
              <a:t>max</a:t>
            </a:r>
            <a:r>
              <a:rPr lang="it-IT" dirty="0"/>
              <a:t> punti 15)</a:t>
            </a:r>
          </a:p>
          <a:p>
            <a:r>
              <a:rPr lang="it-IT" dirty="0"/>
              <a:t>contributo al miglioramento dell’istituzione scolastica 	</a:t>
            </a:r>
            <a:r>
              <a:rPr lang="it-IT" dirty="0" smtClean="0"/>
              <a:t>	(</a:t>
            </a:r>
            <a:r>
              <a:rPr lang="it-IT" dirty="0" err="1"/>
              <a:t>max</a:t>
            </a:r>
            <a:r>
              <a:rPr lang="it-IT" dirty="0"/>
              <a:t> punti 15)</a:t>
            </a:r>
          </a:p>
          <a:p>
            <a:r>
              <a:rPr lang="it-IT" dirty="0"/>
              <a:t>successo formativo e scolastico degli studenti </a:t>
            </a:r>
            <a:r>
              <a:rPr lang="it-IT" dirty="0" smtClean="0"/>
              <a:t>		(</a:t>
            </a:r>
            <a:r>
              <a:rPr lang="it-IT" dirty="0" err="1"/>
              <a:t>max</a:t>
            </a:r>
            <a:r>
              <a:rPr lang="it-IT" dirty="0"/>
              <a:t> punti 15)</a:t>
            </a:r>
          </a:p>
          <a:p>
            <a:endParaRPr lang="it-IT" dirty="0" smtClean="0"/>
          </a:p>
          <a:p>
            <a:pPr marL="0" indent="0">
              <a:buNone/>
            </a:pPr>
            <a:r>
              <a:rPr lang="it-IT" b="1" i="1" u="sng" dirty="0" smtClean="0">
                <a:solidFill>
                  <a:srgbClr val="0000FF"/>
                </a:solidFill>
              </a:rPr>
              <a:t>Area </a:t>
            </a:r>
            <a:r>
              <a:rPr lang="it-IT" b="1" i="1" u="sng" dirty="0">
                <a:solidFill>
                  <a:srgbClr val="0000FF"/>
                </a:solidFill>
              </a:rPr>
              <a:t>B (</a:t>
            </a:r>
            <a:r>
              <a:rPr lang="it-IT" b="1" i="1" u="sng" dirty="0" err="1">
                <a:solidFill>
                  <a:srgbClr val="0000FF"/>
                </a:solidFill>
              </a:rPr>
              <a:t>max</a:t>
            </a:r>
            <a:r>
              <a:rPr lang="it-IT" b="1" i="1" u="sng" dirty="0">
                <a:solidFill>
                  <a:srgbClr val="0000FF"/>
                </a:solidFill>
              </a:rPr>
              <a:t> punti 35/100)</a:t>
            </a:r>
            <a:r>
              <a:rPr lang="it-IT" dirty="0"/>
              <a:t>:</a:t>
            </a:r>
          </a:p>
          <a:p>
            <a:r>
              <a:rPr lang="it-IT" dirty="0"/>
              <a:t>potenziamento delle competenze degli alunni </a:t>
            </a:r>
            <a:r>
              <a:rPr lang="it-IT" dirty="0" smtClean="0"/>
              <a:t>		(</a:t>
            </a:r>
            <a:r>
              <a:rPr lang="it-IT" dirty="0" err="1"/>
              <a:t>max</a:t>
            </a:r>
            <a:r>
              <a:rPr lang="it-IT" dirty="0"/>
              <a:t> punti 15)</a:t>
            </a:r>
          </a:p>
          <a:p>
            <a:r>
              <a:rPr lang="it-IT" dirty="0"/>
              <a:t>innovazione didattica e metodologica </a:t>
            </a:r>
            <a:r>
              <a:rPr lang="it-IT" dirty="0" smtClean="0"/>
              <a:t> 			(</a:t>
            </a:r>
            <a:r>
              <a:rPr lang="it-IT" dirty="0" err="1"/>
              <a:t>max</a:t>
            </a:r>
            <a:r>
              <a:rPr lang="it-IT" dirty="0"/>
              <a:t> punti 10)</a:t>
            </a:r>
          </a:p>
          <a:p>
            <a:r>
              <a:rPr lang="it-IT" dirty="0"/>
              <a:t>documentazione e diffusione delle buone pratiche </a:t>
            </a:r>
            <a:r>
              <a:rPr lang="it-IT" dirty="0" smtClean="0"/>
              <a:t> 		(</a:t>
            </a:r>
            <a:r>
              <a:rPr lang="it-IT" dirty="0" err="1"/>
              <a:t>max</a:t>
            </a:r>
            <a:r>
              <a:rPr lang="it-IT" dirty="0"/>
              <a:t> punti 10)</a:t>
            </a:r>
          </a:p>
          <a:p>
            <a:pPr marL="0" indent="0">
              <a:buNone/>
            </a:pPr>
            <a:endParaRPr lang="it-IT" dirty="0" smtClean="0"/>
          </a:p>
          <a:p>
            <a:pPr marL="0" indent="0">
              <a:buNone/>
            </a:pPr>
            <a:r>
              <a:rPr lang="it-IT" b="1" i="1" u="sng" dirty="0" smtClean="0">
                <a:solidFill>
                  <a:srgbClr val="0000FF"/>
                </a:solidFill>
              </a:rPr>
              <a:t>Area </a:t>
            </a:r>
            <a:r>
              <a:rPr lang="it-IT" b="1" i="1" u="sng" dirty="0">
                <a:solidFill>
                  <a:srgbClr val="0000FF"/>
                </a:solidFill>
              </a:rPr>
              <a:t>C (</a:t>
            </a:r>
            <a:r>
              <a:rPr lang="it-IT" b="1" i="1" u="sng" dirty="0" err="1">
                <a:solidFill>
                  <a:srgbClr val="0000FF"/>
                </a:solidFill>
              </a:rPr>
              <a:t>max</a:t>
            </a:r>
            <a:r>
              <a:rPr lang="it-IT" b="1" i="1" u="sng" dirty="0">
                <a:solidFill>
                  <a:srgbClr val="0000FF"/>
                </a:solidFill>
              </a:rPr>
              <a:t> punti 20/100)</a:t>
            </a:r>
            <a:r>
              <a:rPr lang="it-IT" dirty="0"/>
              <a:t>:</a:t>
            </a:r>
          </a:p>
          <a:p>
            <a:r>
              <a:rPr lang="it-IT" dirty="0"/>
              <a:t>responsabilità assunte nel </a:t>
            </a:r>
            <a:r>
              <a:rPr lang="it-IT" dirty="0" smtClean="0"/>
              <a:t>coordinamento</a:t>
            </a:r>
          </a:p>
          <a:p>
            <a:pPr marL="0" indent="0">
              <a:buNone/>
            </a:pPr>
            <a:r>
              <a:rPr lang="it-IT" dirty="0" smtClean="0"/>
              <a:t> </a:t>
            </a:r>
            <a:r>
              <a:rPr lang="it-IT" dirty="0"/>
              <a:t>organizzativo e didattico </a:t>
            </a:r>
            <a:r>
              <a:rPr lang="it-IT" dirty="0" smtClean="0"/>
              <a:t> 					(</a:t>
            </a:r>
            <a:r>
              <a:rPr lang="it-IT" dirty="0" err="1"/>
              <a:t>max</a:t>
            </a:r>
            <a:r>
              <a:rPr lang="it-IT" dirty="0"/>
              <a:t> punti 10)</a:t>
            </a:r>
          </a:p>
          <a:p>
            <a:r>
              <a:rPr lang="it-IT" dirty="0"/>
              <a:t>formazione del personale ..... </a:t>
            </a:r>
            <a:r>
              <a:rPr lang="it-IT" dirty="0" smtClean="0"/>
              <a:t>				(</a:t>
            </a:r>
            <a:r>
              <a:rPr lang="it-IT" dirty="0" err="1"/>
              <a:t>max</a:t>
            </a:r>
            <a:r>
              <a:rPr lang="it-IT" dirty="0"/>
              <a:t> punti 10)</a:t>
            </a:r>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82343547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39562"/>
            <a:ext cx="8229600" cy="553525"/>
          </a:xfrm>
        </p:spPr>
        <p:txBody>
          <a:bodyPr/>
          <a:lstStyle/>
          <a:p>
            <a:r>
              <a:rPr lang="it-IT" sz="4000" dirty="0" smtClean="0"/>
              <a:t>L’aspetto </a:t>
            </a:r>
            <a:r>
              <a:rPr lang="it-IT" sz="4000" dirty="0" err="1" smtClean="0"/>
              <a:t>reputazionale</a:t>
            </a:r>
            <a:endParaRPr lang="it-IT" sz="4000" dirty="0"/>
          </a:p>
        </p:txBody>
      </p:sp>
      <p:sp>
        <p:nvSpPr>
          <p:cNvPr id="3" name="Segnaposto contenuto 2"/>
          <p:cNvSpPr>
            <a:spLocks noGrp="1"/>
          </p:cNvSpPr>
          <p:nvPr>
            <p:ph idx="1"/>
          </p:nvPr>
        </p:nvSpPr>
        <p:spPr>
          <a:xfrm>
            <a:off x="457200" y="1302410"/>
            <a:ext cx="8229600" cy="4823754"/>
          </a:xfrm>
        </p:spPr>
        <p:txBody>
          <a:bodyPr>
            <a:normAutofit fontScale="85000" lnSpcReduction="10000"/>
          </a:bodyPr>
          <a:lstStyle/>
          <a:p>
            <a:r>
              <a:rPr lang="it-IT" b="1" i="1" u="sng" dirty="0">
                <a:solidFill>
                  <a:srgbClr val="0000FF"/>
                </a:solidFill>
              </a:rPr>
              <a:t>La qualità dell’insegnamento</a:t>
            </a:r>
            <a:r>
              <a:rPr lang="it-IT" dirty="0"/>
              <a:t>, prima e principale “area” di ricognizione, è quella che presenta anche le maggiori difficoltà per l’identificazione di indicatori e descrittori consolidati, oggettivamente rilevabili e valutabili. </a:t>
            </a:r>
            <a:endParaRPr lang="it-IT" dirty="0" smtClean="0"/>
          </a:p>
          <a:p>
            <a:r>
              <a:rPr lang="it-IT" dirty="0" smtClean="0"/>
              <a:t>In </a:t>
            </a:r>
            <a:r>
              <a:rPr lang="it-IT" dirty="0"/>
              <a:t>altri termini, è su questa voce – che possiamo condensare nel termine “reputazione docente” – che pesano la maggiore aleatorietà dei riferimenti (indicatori/descrittori), l’estrema individualità dei giudizi e </a:t>
            </a:r>
            <a:r>
              <a:rPr lang="it-IT" dirty="0" smtClean="0"/>
              <a:t>la </a:t>
            </a:r>
            <a:r>
              <a:rPr lang="it-IT" dirty="0"/>
              <a:t>composita platea di soggetti implicati; </a:t>
            </a:r>
            <a:endParaRPr lang="it-IT" dirty="0" smtClean="0"/>
          </a:p>
          <a:p>
            <a:r>
              <a:rPr lang="it-IT" dirty="0" smtClean="0"/>
              <a:t>una </a:t>
            </a:r>
            <a:r>
              <a:rPr lang="it-IT" dirty="0"/>
              <a:t>situazione complessa e variegata, che richiederebbe una base temporale estesa delle rilevazioni e una operazione accurata della loro selezione per poter dare indicazioni valutative affidabili e quindi utili. </a:t>
            </a:r>
            <a:endParaRPr lang="it-IT" dirty="0" smtClean="0"/>
          </a:p>
          <a:p>
            <a:r>
              <a:rPr lang="it-IT" dirty="0" smtClean="0"/>
              <a:t>Proviamo </a:t>
            </a:r>
            <a:r>
              <a:rPr lang="it-IT" dirty="0"/>
              <a:t>quindi a fare una breve scheda su questo aspetto “</a:t>
            </a:r>
            <a:r>
              <a:rPr lang="it-IT" dirty="0" err="1"/>
              <a:t>reputazionale</a:t>
            </a:r>
            <a:r>
              <a:rPr lang="it-IT" dirty="0"/>
              <a:t>” dell’attività professionale del docente, richiamando </a:t>
            </a:r>
            <a:r>
              <a:rPr lang="it-IT" i="1" dirty="0"/>
              <a:t>in toto</a:t>
            </a:r>
            <a:r>
              <a:rPr lang="it-IT" dirty="0"/>
              <a:t>  le avvertenze sopra elencate.</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1721692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93042"/>
            <a:ext cx="8229600" cy="862846"/>
          </a:xfrm>
        </p:spPr>
        <p:txBody>
          <a:bodyPr/>
          <a:lstStyle/>
          <a:p>
            <a:r>
              <a:rPr lang="it-IT" sz="4400" i="1" dirty="0" smtClean="0"/>
              <a:t>di che si tratta</a:t>
            </a:r>
            <a:endParaRPr lang="it-IT" sz="4400" i="1" dirty="0"/>
          </a:p>
        </p:txBody>
      </p:sp>
      <p:sp>
        <p:nvSpPr>
          <p:cNvPr id="3" name="Segnaposto contenuto 2"/>
          <p:cNvSpPr>
            <a:spLocks noGrp="1"/>
          </p:cNvSpPr>
          <p:nvPr>
            <p:ph idx="1"/>
          </p:nvPr>
        </p:nvSpPr>
        <p:spPr/>
        <p:txBody>
          <a:bodyPr/>
          <a:lstStyle/>
          <a:p>
            <a:r>
              <a:rPr lang="it-IT" dirty="0"/>
              <a:t>La nuova formulazione dell’art. 11 del </a:t>
            </a:r>
            <a:r>
              <a:rPr lang="it-IT" dirty="0" err="1"/>
              <a:t>dlgs</a:t>
            </a:r>
            <a:r>
              <a:rPr lang="it-IT" dirty="0"/>
              <a:t> n. 297/1994, introdotta dal comma 129 della legge n. 107/2015, </a:t>
            </a:r>
            <a:r>
              <a:rPr lang="it-IT" b="1" dirty="0">
                <a:solidFill>
                  <a:schemeClr val="bg2">
                    <a:lumMod val="50000"/>
                  </a:schemeClr>
                </a:solidFill>
              </a:rPr>
              <a:t>modifica la composizione </a:t>
            </a:r>
            <a:r>
              <a:rPr lang="it-IT" b="1" dirty="0" smtClean="0">
                <a:solidFill>
                  <a:schemeClr val="bg2">
                    <a:lumMod val="50000"/>
                  </a:schemeClr>
                </a:solidFill>
              </a:rPr>
              <a:t>del Comitato</a:t>
            </a:r>
          </a:p>
          <a:p>
            <a:pPr marL="0" indent="0">
              <a:buNone/>
            </a:pPr>
            <a:r>
              <a:rPr lang="it-IT" dirty="0" smtClean="0"/>
              <a:t>(</a:t>
            </a:r>
            <a:r>
              <a:rPr lang="it-IT" dirty="0"/>
              <a:t>aprendo ad un coinvolgimento di altre componenti scolastiche) </a:t>
            </a:r>
            <a:endParaRPr lang="it-IT" dirty="0" smtClean="0"/>
          </a:p>
          <a:p>
            <a:pPr marL="0" indent="0" algn="ctr">
              <a:buNone/>
            </a:pPr>
            <a:r>
              <a:rPr lang="it-IT" dirty="0" smtClean="0"/>
              <a:t>e </a:t>
            </a:r>
            <a:r>
              <a:rPr lang="it-IT" b="1" dirty="0">
                <a:solidFill>
                  <a:srgbClr val="577293"/>
                </a:solidFill>
              </a:rPr>
              <a:t>allarga le competenze </a:t>
            </a:r>
            <a:r>
              <a:rPr lang="it-IT" b="1" dirty="0" smtClean="0">
                <a:solidFill>
                  <a:srgbClr val="577293"/>
                </a:solidFill>
              </a:rPr>
              <a:t>del Comitato</a:t>
            </a:r>
          </a:p>
          <a:p>
            <a:pPr marL="0" indent="0">
              <a:buNone/>
            </a:pPr>
            <a:r>
              <a:rPr lang="it-IT" dirty="0" smtClean="0"/>
              <a:t>(</a:t>
            </a:r>
            <a:r>
              <a:rPr lang="it-IT" dirty="0"/>
              <a:t>ma nessuna di quelle previste in precedenza viene cassata o modificata). </a:t>
            </a:r>
            <a:endParaRPr lang="it-IT" dirty="0" smtClean="0"/>
          </a:p>
          <a:p>
            <a:pPr marL="0" indent="0">
              <a:buNone/>
            </a:pPr>
            <a:endParaRPr lang="it-IT" dirty="0" smtClean="0"/>
          </a:p>
          <a:p>
            <a:pPr marL="0" indent="0">
              <a:buNone/>
            </a:pPr>
            <a:r>
              <a:rPr lang="it-IT" dirty="0" smtClean="0"/>
              <a:t>La </a:t>
            </a:r>
            <a:r>
              <a:rPr lang="it-IT" dirty="0"/>
              <a:t>Scheda, con i due testi vecchio e nuovo affiancati, facilita il confronto. </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04215745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b="1" i="1" dirty="0"/>
              <a:t>Scheda 1 – Qualità dell’insegnamento,  reputazione del docente</a:t>
            </a:r>
            <a:r>
              <a:rPr lang="it-IT" sz="3600" dirty="0"/>
              <a:t> </a:t>
            </a:r>
          </a:p>
        </p:txBody>
      </p:sp>
      <p:sp>
        <p:nvSpPr>
          <p:cNvPr id="3" name="Segnaposto contenuto 2"/>
          <p:cNvSpPr>
            <a:spLocks noGrp="1"/>
          </p:cNvSpPr>
          <p:nvPr>
            <p:ph idx="1"/>
          </p:nvPr>
        </p:nvSpPr>
        <p:spPr/>
        <p:txBody>
          <a:bodyPr/>
          <a:lstStyle/>
          <a:p>
            <a:pPr marL="0" indent="0">
              <a:buNone/>
            </a:pPr>
            <a:endParaRPr lang="it-IT" b="1" dirty="0"/>
          </a:p>
          <a:p>
            <a:r>
              <a:rPr lang="it-IT" dirty="0" smtClean="0"/>
              <a:t>riporta </a:t>
            </a:r>
            <a:r>
              <a:rPr lang="it-IT" dirty="0"/>
              <a:t>una serie di indicatori e descrittori. Data la caratteristica di forte aleatorietà della voce riteniamo che in questo momento non debba entrare come parte determinante nei sistema dei criteri, ma possa contribuire comunque alla valutazione complessiva come criterio aggiuntivo discrezionale.</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342299792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a:effectLst/>
              </a:rPr>
              <a:t>Scheda 1 - Qualità dell’insegnamento, reputazione del docente </a:t>
            </a:r>
            <a:endParaRPr lang="it-IT" sz="3600" dirty="0"/>
          </a:p>
        </p:txBody>
      </p:sp>
      <p:sp>
        <p:nvSpPr>
          <p:cNvPr id="3" name="Segnaposto contenuto 2"/>
          <p:cNvSpPr>
            <a:spLocks noGrp="1"/>
          </p:cNvSpPr>
          <p:nvPr>
            <p:ph idx="1"/>
          </p:nvPr>
        </p:nvSpPr>
        <p:spPr/>
        <p:txBody>
          <a:bodyPr>
            <a:normAutofit/>
          </a:bodyPr>
          <a:lstStyle/>
          <a:p>
            <a:pPr marL="0" indent="0">
              <a:buNone/>
            </a:pPr>
            <a:r>
              <a:rPr lang="it-IT" dirty="0" smtClean="0"/>
              <a:t> </a:t>
            </a:r>
            <a:endParaRPr lang="it-IT" dirty="0"/>
          </a:p>
          <a:p>
            <a:r>
              <a:rPr lang="it-IT" dirty="0"/>
              <a:t>Per il complesso argomento relativo alla “reputazione del docente” gli indicatori/descrittori, pur essendo rilevanti, pongono diversi problemi ed interrogativi in merito alle modalità di raccolta di informazioni, rilevazione di dati e misurazione delle varie voci, oltre a richiedere un lavoro impegnativo a breve termine alle istituzioni scolastiche. </a:t>
            </a:r>
            <a:endParaRPr lang="it-IT" dirty="0" smtClean="0"/>
          </a:p>
          <a:p>
            <a:r>
              <a:rPr lang="it-IT" dirty="0" smtClean="0"/>
              <a:t>Sarebbe </a:t>
            </a:r>
            <a:r>
              <a:rPr lang="it-IT" dirty="0"/>
              <a:t>comunque importante considerare questi indicatori-descrittori per una reale valorizzazione del lavoro del docente. </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98974371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7002"/>
            <a:ext cx="8229600" cy="814007"/>
          </a:xfrm>
        </p:spPr>
        <p:txBody>
          <a:bodyPr/>
          <a:lstStyle/>
          <a:p>
            <a:pPr algn="l"/>
            <a:r>
              <a:rPr lang="it-IT" sz="2800" b="1" i="1" dirty="0"/>
              <a:t>Scheda 2 – Criteri per </a:t>
            </a:r>
            <a:r>
              <a:rPr lang="it-IT" sz="2800" b="1" i="1" dirty="0" smtClean="0"/>
              <a:t>la valorizzazione </a:t>
            </a:r>
            <a:r>
              <a:rPr lang="it-IT" sz="2800" b="1" i="1" dirty="0"/>
              <a:t>dei docenti </a:t>
            </a:r>
            <a:endParaRPr lang="it-IT" sz="2800" dirty="0"/>
          </a:p>
        </p:txBody>
      </p:sp>
      <p:sp>
        <p:nvSpPr>
          <p:cNvPr id="3" name="Segnaposto contenuto 2"/>
          <p:cNvSpPr>
            <a:spLocks noGrp="1"/>
          </p:cNvSpPr>
          <p:nvPr>
            <p:ph idx="1"/>
          </p:nvPr>
        </p:nvSpPr>
        <p:spPr/>
        <p:txBody>
          <a:bodyPr/>
          <a:lstStyle/>
          <a:p>
            <a:r>
              <a:rPr lang="it-IT" dirty="0"/>
              <a:t>Nella </a:t>
            </a:r>
            <a:r>
              <a:rPr lang="it-IT" b="1" i="1" dirty="0"/>
              <a:t>Scheda 2 – Criteri per la valorizzazione dei docenti  </a:t>
            </a:r>
            <a:endParaRPr lang="it-IT" b="1" i="1" dirty="0" smtClean="0"/>
          </a:p>
          <a:p>
            <a:endParaRPr lang="it-IT" b="1" i="1" dirty="0"/>
          </a:p>
          <a:p>
            <a:r>
              <a:rPr lang="it-IT" dirty="0" smtClean="0"/>
              <a:t>sono </a:t>
            </a:r>
            <a:r>
              <a:rPr lang="it-IT" dirty="0"/>
              <a:t>riportati gli indicatori per ciascuna area, con relativi descrittori/correttori e pesi assegnati. L’elenco, che tende a coprire il più possibile l’orizzonte assegnato dalla norma a ciascuna area, ovviamente non è esaustivo e può essere integrato o ridotto a seconda delle effettive esigenze della scuola.</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376191690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23328"/>
            <a:ext cx="8229600" cy="1741973"/>
          </a:xfrm>
        </p:spPr>
        <p:txBody>
          <a:bodyPr/>
          <a:lstStyle/>
          <a:p>
            <a:r>
              <a:rPr lang="it-IT" dirty="0"/>
              <a:t>SCHEDE</a:t>
            </a:r>
            <a:br>
              <a:rPr lang="it-IT" dirty="0"/>
            </a:br>
            <a:endParaRPr lang="it-IT" dirty="0"/>
          </a:p>
        </p:txBody>
      </p:sp>
      <p:sp>
        <p:nvSpPr>
          <p:cNvPr id="3" name="Segnaposto piè di pagina 2"/>
          <p:cNvSpPr>
            <a:spLocks noGrp="1"/>
          </p:cNvSpPr>
          <p:nvPr>
            <p:ph type="ftr" sz="quarter" idx="11"/>
          </p:nvPr>
        </p:nvSpPr>
        <p:spPr/>
        <p:txBody>
          <a:bodyPr/>
          <a:lstStyle/>
          <a:p>
            <a:r>
              <a:rPr lang="en-US" smtClean="0"/>
              <a:t>Filomena Zamboli</a:t>
            </a:r>
            <a:endParaRPr lang="en-US"/>
          </a:p>
        </p:txBody>
      </p:sp>
      <p:sp>
        <p:nvSpPr>
          <p:cNvPr id="4" name="Segnaposto contenuto 3"/>
          <p:cNvSpPr>
            <a:spLocks noGrp="1"/>
          </p:cNvSpPr>
          <p:nvPr>
            <p:ph idx="1"/>
          </p:nvPr>
        </p:nvSpPr>
        <p:spPr/>
        <p:txBody>
          <a:bodyPr/>
          <a:lstStyle/>
          <a:p>
            <a:endParaRPr lang="it-IT" dirty="0" smtClean="0"/>
          </a:p>
          <a:p>
            <a:endParaRPr lang="it-IT" dirty="0"/>
          </a:p>
        </p:txBody>
      </p:sp>
    </p:spTree>
    <p:extLst>
      <p:ext uri="{BB962C8B-B14F-4D97-AF65-F5344CB8AC3E}">
        <p14:creationId xmlns:p14="http://schemas.microsoft.com/office/powerpoint/2010/main" val="337703850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58163"/>
            <a:ext cx="8229600" cy="618644"/>
          </a:xfrm>
        </p:spPr>
        <p:txBody>
          <a:bodyPr/>
          <a:lstStyle/>
          <a:p>
            <a:r>
              <a:rPr lang="it-IT" sz="4400" i="1" dirty="0"/>
              <a:t>v</a:t>
            </a:r>
            <a:r>
              <a:rPr lang="it-IT" sz="4400" i="1" dirty="0" smtClean="0"/>
              <a:t>ecchio e nuovo Comitato</a:t>
            </a:r>
            <a:endParaRPr lang="it-IT" sz="4400" i="1" dirty="0"/>
          </a:p>
        </p:txBody>
      </p:sp>
      <p:pic>
        <p:nvPicPr>
          <p:cNvPr id="3" name="Segnaposto contenuto 2" descr="scuola_disney06.jpg"/>
          <p:cNvPicPr>
            <a:picLocks noGrp="1" noChangeAspect="1"/>
          </p:cNvPicPr>
          <p:nvPr>
            <p:ph idx="1"/>
          </p:nvPr>
        </p:nvPicPr>
        <p:blipFill>
          <a:blip r:embed="rId2">
            <a:extLst>
              <a:ext uri="{28A0092B-C50C-407E-A947-70E740481C1C}">
                <a14:useLocalDpi xmlns:a14="http://schemas.microsoft.com/office/drawing/2010/main" val="0"/>
              </a:ext>
            </a:extLst>
          </a:blip>
          <a:srcRect t="19752" b="19752"/>
          <a:stretch>
            <a:fillRect/>
          </a:stretch>
        </p:blipFill>
        <p:spPr>
          <a:xfrm>
            <a:off x="457200" y="1237289"/>
            <a:ext cx="8229600" cy="5119061"/>
          </a:xfrm>
        </p:spPr>
      </p:pic>
      <p:sp>
        <p:nvSpPr>
          <p:cNvPr id="7" name="Segnaposto piè di pagina 6"/>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3924370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Composizione </a:t>
            </a:r>
            <a:br>
              <a:rPr lang="it-IT" dirty="0"/>
            </a:br>
            <a:endParaRPr lang="it-IT" dirty="0"/>
          </a:p>
        </p:txBody>
      </p:sp>
      <p:sp>
        <p:nvSpPr>
          <p:cNvPr id="3" name="Segnaposto contenuto 2"/>
          <p:cNvSpPr>
            <a:spLocks noGrp="1"/>
          </p:cNvSpPr>
          <p:nvPr>
            <p:ph idx="1"/>
          </p:nvPr>
        </p:nvSpPr>
        <p:spPr/>
        <p:txBody>
          <a:bodyPr/>
          <a:lstStyle/>
          <a:p>
            <a:r>
              <a:rPr lang="it-IT" dirty="0" smtClean="0"/>
              <a:t>Viene </a:t>
            </a:r>
          </a:p>
          <a:p>
            <a:pPr marL="0" indent="0" algn="ctr">
              <a:buNone/>
            </a:pPr>
            <a:r>
              <a:rPr lang="it-IT" sz="4400" b="1" i="1" dirty="0" smtClean="0">
                <a:solidFill>
                  <a:srgbClr val="0000FF"/>
                </a:solidFill>
              </a:rPr>
              <a:t>ampliata </a:t>
            </a:r>
            <a:r>
              <a:rPr lang="it-IT" sz="4400" b="1" i="1" dirty="0">
                <a:solidFill>
                  <a:srgbClr val="0000FF"/>
                </a:solidFill>
              </a:rPr>
              <a:t>la platea dei protagonisti </a:t>
            </a:r>
            <a:endParaRPr lang="it-IT" sz="4400" b="1" i="1" dirty="0" smtClean="0">
              <a:solidFill>
                <a:srgbClr val="0000FF"/>
              </a:solidFill>
            </a:endParaRPr>
          </a:p>
          <a:p>
            <a:pPr marL="0" indent="0" algn="ctr">
              <a:buNone/>
            </a:pPr>
            <a:r>
              <a:rPr lang="it-IT" dirty="0" smtClean="0"/>
              <a:t>con </a:t>
            </a:r>
            <a:r>
              <a:rPr lang="it-IT" dirty="0"/>
              <a:t>l’introduzione della </a:t>
            </a:r>
            <a:endParaRPr lang="it-IT" dirty="0" smtClean="0"/>
          </a:p>
          <a:p>
            <a:pPr>
              <a:buFontTx/>
              <a:buChar char="-"/>
            </a:pPr>
            <a:r>
              <a:rPr lang="it-IT" dirty="0" smtClean="0"/>
              <a:t>componente </a:t>
            </a:r>
            <a:r>
              <a:rPr lang="it-IT" dirty="0"/>
              <a:t>genitori, </a:t>
            </a:r>
            <a:endParaRPr lang="it-IT" dirty="0" smtClean="0"/>
          </a:p>
          <a:p>
            <a:pPr>
              <a:buFontTx/>
              <a:buChar char="-"/>
            </a:pPr>
            <a:r>
              <a:rPr lang="it-IT" dirty="0" smtClean="0"/>
              <a:t>dell’amministrazione </a:t>
            </a:r>
            <a:r>
              <a:rPr lang="it-IT" dirty="0"/>
              <a:t>periferica (USR</a:t>
            </a:r>
            <a:r>
              <a:rPr lang="it-IT" dirty="0" smtClean="0"/>
              <a:t>),</a:t>
            </a:r>
          </a:p>
          <a:p>
            <a:pPr>
              <a:buFontTx/>
              <a:buChar char="-"/>
            </a:pPr>
            <a:r>
              <a:rPr lang="it-IT" dirty="0" smtClean="0"/>
              <a:t>nella </a:t>
            </a:r>
            <a:r>
              <a:rPr lang="it-IT" dirty="0"/>
              <a:t>secondaria di II grado, degli </a:t>
            </a:r>
            <a:r>
              <a:rPr lang="it-IT" dirty="0" smtClean="0"/>
              <a:t>studenti</a:t>
            </a:r>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4791198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3961"/>
            <a:ext cx="8229600" cy="667485"/>
          </a:xfrm>
        </p:spPr>
        <p:txBody>
          <a:bodyPr/>
          <a:lstStyle/>
          <a:p>
            <a:r>
              <a:rPr lang="it-IT" sz="4400" dirty="0" smtClean="0"/>
              <a:t/>
            </a:r>
            <a:br>
              <a:rPr lang="it-IT" sz="4400" dirty="0" smtClean="0"/>
            </a:br>
            <a:r>
              <a:rPr lang="it-IT" sz="4400" dirty="0" smtClean="0"/>
              <a:t> </a:t>
            </a:r>
            <a:r>
              <a:rPr lang="it-IT" sz="4400" dirty="0"/>
              <a:t/>
            </a:r>
            <a:br>
              <a:rPr lang="it-IT" sz="4400" dirty="0"/>
            </a:br>
            <a:r>
              <a:rPr lang="it-IT" sz="4400" dirty="0"/>
              <a:t>Composizione</a:t>
            </a:r>
          </a:p>
        </p:txBody>
      </p:sp>
      <p:sp>
        <p:nvSpPr>
          <p:cNvPr id="3" name="Segnaposto contenuto 2"/>
          <p:cNvSpPr>
            <a:spLocks noGrp="1"/>
          </p:cNvSpPr>
          <p:nvPr>
            <p:ph idx="1"/>
          </p:nvPr>
        </p:nvSpPr>
        <p:spPr>
          <a:xfrm>
            <a:off x="457200" y="927968"/>
            <a:ext cx="8229600" cy="5198196"/>
          </a:xfrm>
        </p:spPr>
        <p:txBody>
          <a:bodyPr>
            <a:normAutofit fontScale="85000" lnSpcReduction="20000"/>
          </a:bodyPr>
          <a:lstStyle/>
          <a:p>
            <a:pPr marL="0" indent="0">
              <a:buNone/>
            </a:pPr>
            <a:r>
              <a:rPr lang="it-IT" dirty="0" smtClean="0"/>
              <a:t> </a:t>
            </a:r>
            <a:r>
              <a:rPr lang="it-IT" dirty="0"/>
              <a:t>Il </a:t>
            </a:r>
            <a:r>
              <a:rPr lang="it-IT" dirty="0" smtClean="0"/>
              <a:t>nuovo Comitato </a:t>
            </a:r>
            <a:r>
              <a:rPr lang="it-IT" dirty="0"/>
              <a:t>è composto da: </a:t>
            </a:r>
            <a:endParaRPr lang="it-IT" dirty="0" smtClean="0"/>
          </a:p>
          <a:p>
            <a:pPr marL="0" indent="0">
              <a:buNone/>
            </a:pPr>
            <a:endParaRPr lang="it-IT" dirty="0" smtClean="0"/>
          </a:p>
          <a:p>
            <a:pPr marL="0" indent="0">
              <a:buNone/>
            </a:pPr>
            <a:r>
              <a:rPr lang="it-IT" dirty="0"/>
              <a:t>  tre docenti della scuola, «di cui due scelti dal collegio dei docenti e uno dal consiglio di istituto»; </a:t>
            </a:r>
            <a:endParaRPr lang="it-IT" dirty="0" smtClean="0"/>
          </a:p>
          <a:p>
            <a:pPr marL="0" indent="0">
              <a:buNone/>
            </a:pPr>
            <a:endParaRPr lang="it-IT" dirty="0"/>
          </a:p>
          <a:p>
            <a:pPr marL="0" indent="0">
              <a:buNone/>
            </a:pPr>
            <a:r>
              <a:rPr lang="it-IT" dirty="0"/>
              <a:t>  «due rappresentanti dei genitori, per la scuola dell’infanzia e per il primo ciclo di istruzione», scelti </a:t>
            </a:r>
            <a:r>
              <a:rPr lang="it-IT" dirty="0" smtClean="0"/>
              <a:t>dal </a:t>
            </a:r>
            <a:r>
              <a:rPr lang="it-IT" dirty="0"/>
              <a:t>Consiglio d’istituto; </a:t>
            </a:r>
            <a:endParaRPr lang="it-IT" dirty="0" smtClean="0"/>
          </a:p>
          <a:p>
            <a:pPr marL="0" indent="0">
              <a:buNone/>
            </a:pPr>
            <a:endParaRPr lang="it-IT" dirty="0"/>
          </a:p>
          <a:p>
            <a:pPr marL="0" indent="0">
              <a:buNone/>
            </a:pPr>
            <a:r>
              <a:rPr lang="it-IT" dirty="0" smtClean="0"/>
              <a:t>  «</a:t>
            </a:r>
            <a:r>
              <a:rPr lang="it-IT" dirty="0"/>
              <a:t>un rappresentante degli studenti e un rappresentante dei genitori, per il secondo ciclo di </a:t>
            </a:r>
            <a:r>
              <a:rPr lang="it-IT" dirty="0" smtClean="0"/>
              <a:t>istruzione</a:t>
            </a:r>
            <a:r>
              <a:rPr lang="it-IT" dirty="0"/>
              <a:t>», scelti dal Consiglio di istituto; </a:t>
            </a:r>
          </a:p>
          <a:p>
            <a:pPr marL="0" indent="0">
              <a:buNone/>
            </a:pPr>
            <a:endParaRPr lang="it-IT" dirty="0" smtClean="0"/>
          </a:p>
          <a:p>
            <a:pPr marL="0" indent="0">
              <a:buNone/>
            </a:pPr>
            <a:r>
              <a:rPr lang="it-IT" dirty="0" smtClean="0"/>
              <a:t> </a:t>
            </a:r>
            <a:r>
              <a:rPr lang="it-IT" dirty="0"/>
              <a:t> «un componente esterno individuato dall’ufficio scolastico regionale tra docenti, dirigenti scolastici e </a:t>
            </a:r>
            <a:r>
              <a:rPr lang="it-IT" dirty="0" smtClean="0"/>
              <a:t>dirigenti </a:t>
            </a:r>
            <a:r>
              <a:rPr lang="it-IT" dirty="0"/>
              <a:t>tecnici». </a:t>
            </a:r>
          </a:p>
          <a:p>
            <a:pPr marL="0" indent="0">
              <a:buNone/>
            </a:pPr>
            <a:endParaRPr lang="it-IT" dirty="0" smtClean="0"/>
          </a:p>
          <a:p>
            <a:pPr marL="0" indent="0">
              <a:buNone/>
            </a:pPr>
            <a:endParaRPr lang="it-IT" dirty="0" smtClean="0"/>
          </a:p>
          <a:p>
            <a:pPr marL="0" indent="0">
              <a:buNone/>
            </a:pPr>
            <a:r>
              <a:rPr lang="it-IT" dirty="0" smtClean="0"/>
              <a:t>A </a:t>
            </a:r>
            <a:r>
              <a:rPr lang="it-IT" dirty="0"/>
              <a:t>presiedere il nuovo Comitato resta il dirigente scolastico.</a:t>
            </a:r>
            <a:br>
              <a:rPr lang="it-IT" dirty="0"/>
            </a:br>
            <a:endParaRPr lang="it-IT" dirty="0"/>
          </a:p>
          <a:p>
            <a:endParaRPr lang="it-IT" dirty="0"/>
          </a:p>
          <a:p>
            <a:pPr marL="0" indent="0">
              <a:buNone/>
            </a:pPr>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5611457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5602"/>
            <a:ext cx="8229600" cy="716326"/>
          </a:xfrm>
        </p:spPr>
        <p:txBody>
          <a:bodyPr/>
          <a:lstStyle/>
          <a:p>
            <a:r>
              <a:rPr lang="it-IT" sz="4400" dirty="0" smtClean="0"/>
              <a:t>…</a:t>
            </a:r>
            <a:r>
              <a:rPr lang="it-IT" sz="4400" i="1" dirty="0" smtClean="0"/>
              <a:t>e quindi</a:t>
            </a:r>
            <a:endParaRPr lang="it-IT" sz="4400" dirty="0"/>
          </a:p>
        </p:txBody>
      </p:sp>
      <p:sp>
        <p:nvSpPr>
          <p:cNvPr id="3" name="Segnaposto contenuto 2"/>
          <p:cNvSpPr>
            <a:spLocks noGrp="1"/>
          </p:cNvSpPr>
          <p:nvPr>
            <p:ph idx="1"/>
          </p:nvPr>
        </p:nvSpPr>
        <p:spPr>
          <a:xfrm>
            <a:off x="457200" y="1579172"/>
            <a:ext cx="8229600" cy="4546991"/>
          </a:xfrm>
        </p:spPr>
        <p:txBody>
          <a:bodyPr/>
          <a:lstStyle/>
          <a:p>
            <a:r>
              <a:rPr lang="it-IT" dirty="0"/>
              <a:t>Scompare la formula elettiva, ma senza indicazioni diverse. </a:t>
            </a:r>
            <a:endParaRPr lang="it-IT" dirty="0" smtClean="0"/>
          </a:p>
          <a:p>
            <a:r>
              <a:rPr lang="it-IT" dirty="0" smtClean="0"/>
              <a:t>Non più </a:t>
            </a:r>
            <a:r>
              <a:rPr lang="it-IT" dirty="0"/>
              <a:t>un Comitato eletto dai soli docenti, ma un “</a:t>
            </a:r>
            <a:r>
              <a:rPr lang="it-IT" b="1" dirty="0">
                <a:solidFill>
                  <a:srgbClr val="0000FF"/>
                </a:solidFill>
              </a:rPr>
              <a:t>organo plurale</a:t>
            </a:r>
            <a:r>
              <a:rPr lang="it-IT" dirty="0"/>
              <a:t>”, con delegati delle diverse componenti della scuola (ATA esclusi). </a:t>
            </a:r>
            <a:endParaRPr lang="it-IT" dirty="0" smtClean="0"/>
          </a:p>
          <a:p>
            <a:endParaRPr lang="it-IT" dirty="0"/>
          </a:p>
          <a:p>
            <a:r>
              <a:rPr lang="it-IT" dirty="0" smtClean="0"/>
              <a:t>È </a:t>
            </a:r>
            <a:r>
              <a:rPr lang="it-IT" dirty="0"/>
              <a:t>proprio la </a:t>
            </a:r>
            <a:r>
              <a:rPr lang="it-IT" b="1" dirty="0" smtClean="0">
                <a:solidFill>
                  <a:srgbClr val="0000FF"/>
                </a:solidFill>
              </a:rPr>
              <a:t>diversità </a:t>
            </a:r>
            <a:r>
              <a:rPr lang="it-IT" b="1" dirty="0">
                <a:solidFill>
                  <a:srgbClr val="0000FF"/>
                </a:solidFill>
              </a:rPr>
              <a:t>dei protagonisti </a:t>
            </a:r>
            <a:r>
              <a:rPr lang="it-IT" dirty="0"/>
              <a:t>ad aver portato con sé l’indeterminazione delle </a:t>
            </a:r>
            <a:r>
              <a:rPr lang="it-IT" dirty="0" smtClean="0"/>
              <a:t>modalità </a:t>
            </a:r>
            <a:r>
              <a:rPr lang="it-IT" dirty="0"/>
              <a:t>di scelta dei componenti. </a:t>
            </a:r>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24172208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95361"/>
            <a:ext cx="8229600" cy="1090768"/>
          </a:xfrm>
        </p:spPr>
        <p:txBody>
          <a:bodyPr/>
          <a:lstStyle/>
          <a:p>
            <a:r>
              <a:rPr lang="it-IT" dirty="0" smtClean="0"/>
              <a:t>Le FAQ del </a:t>
            </a:r>
            <a:r>
              <a:rPr lang="it-IT" dirty="0" err="1" smtClean="0"/>
              <a:t>Miur</a:t>
            </a:r>
            <a:endParaRPr lang="it-IT" dirty="0"/>
          </a:p>
        </p:txBody>
      </p:sp>
      <p:sp>
        <p:nvSpPr>
          <p:cNvPr id="3" name="Segnaposto contenuto 2"/>
          <p:cNvSpPr>
            <a:spLocks noGrp="1"/>
          </p:cNvSpPr>
          <p:nvPr>
            <p:ph idx="1"/>
          </p:nvPr>
        </p:nvSpPr>
        <p:spPr>
          <a:xfrm>
            <a:off x="457200" y="1400090"/>
            <a:ext cx="8399842" cy="5014277"/>
          </a:xfrm>
        </p:spPr>
        <p:txBody>
          <a:bodyPr>
            <a:normAutofit fontScale="85000" lnSpcReduction="10000"/>
          </a:bodyPr>
          <a:lstStyle/>
          <a:p>
            <a:r>
              <a:rPr lang="it-IT" dirty="0"/>
              <a:t>Con una serie di FAQ pubblicate sul sito del ministero viene chiarito che </a:t>
            </a:r>
            <a:r>
              <a:rPr lang="it-IT" i="1" u="sng" dirty="0"/>
              <a:t>è rimesso alla «competenza dell’istituzione scolastica definire in modo autonomo come “scegliere</a:t>
            </a:r>
            <a:r>
              <a:rPr lang="it-IT" i="1" dirty="0"/>
              <a:t>”</a:t>
            </a:r>
            <a:r>
              <a:rPr lang="it-IT" i="1" u="sng" dirty="0"/>
              <a:t> </a:t>
            </a:r>
            <a:r>
              <a:rPr lang="it-IT" u="sng" dirty="0"/>
              <a:t>i </a:t>
            </a:r>
            <a:r>
              <a:rPr lang="it-IT" dirty="0"/>
              <a:t>docenti» </a:t>
            </a:r>
            <a:r>
              <a:rPr lang="it-IT" b="1" i="1" dirty="0"/>
              <a:t>[FAQ n. 6]</a:t>
            </a:r>
            <a:r>
              <a:rPr lang="it-IT" dirty="0"/>
              <a:t>, </a:t>
            </a:r>
            <a:endParaRPr lang="it-IT" dirty="0" smtClean="0"/>
          </a:p>
          <a:p>
            <a:r>
              <a:rPr lang="it-IT" dirty="0" smtClean="0"/>
              <a:t>sia </a:t>
            </a:r>
            <a:r>
              <a:rPr lang="it-IT" dirty="0"/>
              <a:t>per quanto riguarda i due espressi dal Collegio </a:t>
            </a:r>
            <a:r>
              <a:rPr lang="it-IT" b="1" i="1" dirty="0"/>
              <a:t>[FAQ n. 7], </a:t>
            </a:r>
          </a:p>
          <a:p>
            <a:r>
              <a:rPr lang="it-IT" dirty="0" smtClean="0"/>
              <a:t>sia </a:t>
            </a:r>
            <a:r>
              <a:rPr lang="it-IT" dirty="0"/>
              <a:t>per il docente, i genitori e lo studente (alle superiori) indicati dal Consiglio d’Istituto [</a:t>
            </a:r>
            <a:r>
              <a:rPr lang="it-IT" b="1" i="1" dirty="0"/>
              <a:t>FAQ n. 8]. </a:t>
            </a:r>
          </a:p>
          <a:p>
            <a:endParaRPr lang="it-IT" b="1" i="1" dirty="0"/>
          </a:p>
          <a:p>
            <a:r>
              <a:rPr lang="it-IT" dirty="0" smtClean="0"/>
              <a:t>La </a:t>
            </a:r>
            <a:r>
              <a:rPr lang="it-IT" b="1" i="1" dirty="0"/>
              <a:t>FAQ n. 9 </a:t>
            </a:r>
            <a:r>
              <a:rPr lang="it-IT" dirty="0"/>
              <a:t>chiarisce poi che la scelta dei componenti del Comitato di competenza del Consiglio </a:t>
            </a:r>
            <a:r>
              <a:rPr lang="it-IT" i="1" dirty="0"/>
              <a:t>d’Istituto «</a:t>
            </a:r>
            <a:r>
              <a:rPr lang="it-IT" i="1" dirty="0" smtClean="0"/>
              <a:t>può </a:t>
            </a:r>
            <a:r>
              <a:rPr lang="it-IT" i="1" dirty="0"/>
              <a:t>avvenire non necessariamente nell’ambito del Consiglio</a:t>
            </a:r>
            <a:r>
              <a:rPr lang="it-IT" i="1" dirty="0" smtClean="0"/>
              <a:t>» </a:t>
            </a:r>
            <a:r>
              <a:rPr lang="it-IT" dirty="0" smtClean="0"/>
              <a:t>stesso. </a:t>
            </a:r>
          </a:p>
          <a:p>
            <a:endParaRPr lang="it-IT" dirty="0" smtClean="0"/>
          </a:p>
          <a:p>
            <a:r>
              <a:rPr lang="it-IT" dirty="0" smtClean="0"/>
              <a:t>Anche </a:t>
            </a:r>
            <a:r>
              <a:rPr lang="it-IT" dirty="0"/>
              <a:t>per l’USR vale la medesima autonomia per la </a:t>
            </a:r>
            <a:r>
              <a:rPr lang="it-IT" dirty="0" smtClean="0"/>
              <a:t>modalità </a:t>
            </a:r>
            <a:r>
              <a:rPr lang="it-IT" dirty="0"/>
              <a:t>di indicazione del “componente esterno”; in proposito la </a:t>
            </a:r>
            <a:r>
              <a:rPr lang="it-IT" b="1" i="1" dirty="0"/>
              <a:t>FAQ n. 10 </a:t>
            </a:r>
            <a:r>
              <a:rPr lang="it-IT" dirty="0"/>
              <a:t>anticipa che «Il MIUR </a:t>
            </a:r>
            <a:r>
              <a:rPr lang="it-IT" dirty="0" smtClean="0"/>
              <a:t>fornirà indicazioni </a:t>
            </a:r>
            <a:r>
              <a:rPr lang="it-IT" dirty="0"/>
              <a:t>agli Uffici scolastici al fine di tenere alcuni criteri comuni su tutto il territorio nazionale». </a:t>
            </a:r>
          </a:p>
          <a:p>
            <a:endParaRPr lang="it-IT" dirty="0" smtClean="0"/>
          </a:p>
          <a:p>
            <a:endParaRPr lang="it-IT" dirty="0"/>
          </a:p>
          <a:p>
            <a:endParaRPr lang="it-IT" dirty="0"/>
          </a:p>
        </p:txBody>
      </p:sp>
      <p:sp>
        <p:nvSpPr>
          <p:cNvPr id="4" name="Segnaposto piè di pagina 3"/>
          <p:cNvSpPr>
            <a:spLocks noGrp="1"/>
          </p:cNvSpPr>
          <p:nvPr>
            <p:ph type="ftr" sz="quarter" idx="11"/>
          </p:nvPr>
        </p:nvSpPr>
        <p:spPr/>
        <p:txBody>
          <a:bodyPr/>
          <a:lstStyle/>
          <a:p>
            <a:r>
              <a:rPr lang="en-US" smtClean="0"/>
              <a:t>Filomena Zamboli</a:t>
            </a:r>
            <a:endParaRPr lang="en-US"/>
          </a:p>
        </p:txBody>
      </p:sp>
    </p:spTree>
    <p:extLst>
      <p:ext uri="{BB962C8B-B14F-4D97-AF65-F5344CB8AC3E}">
        <p14:creationId xmlns:p14="http://schemas.microsoft.com/office/powerpoint/2010/main" val="140096170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ilografica">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Stilografica.thmx</Template>
  <TotalTime>974</TotalTime>
  <Words>2597</Words>
  <Application>Microsoft Macintosh PowerPoint</Application>
  <PresentationFormat>Presentazione su schermo (4:3)</PresentationFormat>
  <Paragraphs>267</Paragraphs>
  <Slides>43</Slides>
  <Notes>1</Notes>
  <HiddenSlides>0</HiddenSlides>
  <MMClips>0</MMClips>
  <ScaleCrop>false</ScaleCrop>
  <HeadingPairs>
    <vt:vector size="4" baseType="variant">
      <vt:variant>
        <vt:lpstr>Tema</vt:lpstr>
      </vt:variant>
      <vt:variant>
        <vt:i4>1</vt:i4>
      </vt:variant>
      <vt:variant>
        <vt:lpstr>Titoli diapositive</vt:lpstr>
      </vt:variant>
      <vt:variant>
        <vt:i4>43</vt:i4>
      </vt:variant>
    </vt:vector>
  </HeadingPairs>
  <TitlesOfParts>
    <vt:vector size="44" baseType="lpstr">
      <vt:lpstr>Stilografica</vt:lpstr>
      <vt:lpstr>NUOVO COMITATO PER LA VALUTAZIONE DEI DOCENTI </vt:lpstr>
      <vt:lpstr>new</vt:lpstr>
      <vt:lpstr>Gli OO.CC.</vt:lpstr>
      <vt:lpstr>di che si tratta</vt:lpstr>
      <vt:lpstr>vecchio e nuovo Comitato</vt:lpstr>
      <vt:lpstr>Composizione  </vt:lpstr>
      <vt:lpstr>   Composizione</vt:lpstr>
      <vt:lpstr>…e quindi</vt:lpstr>
      <vt:lpstr>Le FAQ del Miur</vt:lpstr>
      <vt:lpstr> durata</vt:lpstr>
      <vt:lpstr>validità</vt:lpstr>
      <vt:lpstr>Competenze  </vt:lpstr>
      <vt:lpstr>Competenze: le aree</vt:lpstr>
      <vt:lpstr>…ancora dalle FAQ</vt:lpstr>
      <vt:lpstr>…ancora dalle FAQ</vt:lpstr>
      <vt:lpstr>passaggio di testimone:  il dirigente scolastico</vt:lpstr>
      <vt:lpstr>Considerazioni e suggerimenti: eleggere i membri</vt:lpstr>
      <vt:lpstr>Considerazioni e suggerimenti: eleggere i membri</vt:lpstr>
      <vt:lpstr>Considerazioni e suggerimenti: eleggere i membri</vt:lpstr>
      <vt:lpstr>Considerazioni e suggerimenti …individuare i criteri</vt:lpstr>
      <vt:lpstr>Considerazioni e suggerimenti …individuare i criteri</vt:lpstr>
      <vt:lpstr>Considerazioni e suggerimenti …individuare i criteri</vt:lpstr>
      <vt:lpstr>Considerazioni e suggerimenti …individuare i criteri</vt:lpstr>
      <vt:lpstr>Passaggio di testimone: le linee guida del Miur</vt:lpstr>
      <vt:lpstr>Passaggio di testimone: le linee guida del Miur</vt:lpstr>
      <vt:lpstr>Le tre aree </vt:lpstr>
      <vt:lpstr>Le tre aree: la prima  </vt:lpstr>
      <vt:lpstr>Le tre aree: la seconda </vt:lpstr>
      <vt:lpstr>Le tre aree: la terza </vt:lpstr>
      <vt:lpstr>il confine rigoroso tra le aree</vt:lpstr>
      <vt:lpstr>il confine rigoroso tra le aree FAQ 16</vt:lpstr>
      <vt:lpstr>il confine rigoroso tra le aree FAQ 17</vt:lpstr>
      <vt:lpstr>Compiti e discrezionalità del Ds</vt:lpstr>
      <vt:lpstr>Compiti e discrezionalità del Ds</vt:lpstr>
      <vt:lpstr>Lavorare insieme</vt:lpstr>
      <vt:lpstr>Una ipotesi work in progress</vt:lpstr>
      <vt:lpstr>Una ipotesi work in progress</vt:lpstr>
      <vt:lpstr>Una ipotesi di scheda di valutazione</vt:lpstr>
      <vt:lpstr>L’aspetto reputazionale</vt:lpstr>
      <vt:lpstr>Scheda 1 – Qualità dell’insegnamento,  reputazione del docente </vt:lpstr>
      <vt:lpstr>Scheda 1 - Qualità dell’insegnamento, reputazione del docente </vt:lpstr>
      <vt:lpstr>Scheda 2 – Criteri per la valorizzazione dei docenti </vt:lpstr>
      <vt:lpstr>SCHEDE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c:title>
  <dc:creator>Mena Zamboli</dc:creator>
  <cp:lastModifiedBy>Mena Zamboli</cp:lastModifiedBy>
  <cp:revision>122</cp:revision>
  <dcterms:created xsi:type="dcterms:W3CDTF">2016-02-20T08:50:29Z</dcterms:created>
  <dcterms:modified xsi:type="dcterms:W3CDTF">2016-02-23T06:27:56Z</dcterms:modified>
</cp:coreProperties>
</file>